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77" r:id="rId5"/>
    <p:sldMasterId id="2147483675" r:id="rId6"/>
    <p:sldMasterId id="2147483673" r:id="rId7"/>
    <p:sldMasterId id="2147483678" r:id="rId8"/>
    <p:sldMasterId id="2147483674" r:id="rId9"/>
    <p:sldMasterId id="2147483676" r:id="rId10"/>
  </p:sldMasterIdLst>
  <p:notesMasterIdLst>
    <p:notesMasterId r:id="rId26"/>
  </p:notesMasterIdLst>
  <p:handoutMasterIdLst>
    <p:handoutMasterId r:id="rId27"/>
  </p:handoutMasterIdLst>
  <p:sldIdLst>
    <p:sldId id="286" r:id="rId11"/>
    <p:sldId id="273" r:id="rId12"/>
    <p:sldId id="296" r:id="rId13"/>
    <p:sldId id="288" r:id="rId14"/>
    <p:sldId id="303" r:id="rId15"/>
    <p:sldId id="302" r:id="rId16"/>
    <p:sldId id="297" r:id="rId17"/>
    <p:sldId id="290" r:id="rId18"/>
    <p:sldId id="298" r:id="rId19"/>
    <p:sldId id="304" r:id="rId20"/>
    <p:sldId id="305" r:id="rId21"/>
    <p:sldId id="299" r:id="rId22"/>
    <p:sldId id="306" r:id="rId23"/>
    <p:sldId id="293" r:id="rId24"/>
    <p:sldId id="30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1DF3E7-74C1-5DCD-5D3C-1A30F1CF8C8C}" name="Megan Kirkland" initials="MK" userId="S::mkirkland@newgenstrategies.net::bfc3d382-9253-44e9-b74a-9c112512eca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Mancinelli" initials="JM" lastIdx="1" clrIdx="0">
    <p:extLst>
      <p:ext uri="{19B8F6BF-5375-455C-9EA6-DF929625EA0E}">
        <p15:presenceInfo xmlns:p15="http://schemas.microsoft.com/office/powerpoint/2012/main" userId="S::jmancinelli@newgenstrategies.net::ee757957-3f48-4389-9a58-fb871c1689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22C"/>
    <a:srgbClr val="D8BEF4"/>
    <a:srgbClr val="9751CB"/>
    <a:srgbClr val="A86ED4"/>
    <a:srgbClr val="FAB13F"/>
    <a:srgbClr val="8FAD08"/>
    <a:srgbClr val="245F82"/>
    <a:srgbClr val="5185C2"/>
    <a:srgbClr val="246282"/>
    <a:srgbClr val="008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1" autoAdjust="0"/>
    <p:restoredTop sz="94310" autoAdjust="0"/>
  </p:normalViewPr>
  <p:slideViewPr>
    <p:cSldViewPr snapToGrid="0">
      <p:cViewPr varScale="1">
        <p:scale>
          <a:sx n="78" d="100"/>
          <a:sy n="78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21816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8B3C8F-CDC1-473F-AA16-83A093D735AA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590D9E-B788-412F-BD10-EE64AAD5012A}">
      <dgm:prSet phldrT="[Text]" custT="1"/>
      <dgm:spPr/>
      <dgm:t>
        <a:bodyPr/>
        <a:lstStyle/>
        <a:p>
          <a:pPr>
            <a:buNone/>
          </a:pPr>
          <a:r>
            <a:rPr lang="en-US" sz="2800" dirty="0"/>
            <a:t>Pool Utility Study Background</a:t>
          </a:r>
        </a:p>
      </dgm:t>
    </dgm:pt>
    <dgm:pt modelId="{4C52C978-1500-4207-93FC-7CC51DCCCCF2}" type="parTrans" cxnId="{BD56741A-B10A-4F82-9010-36AD1CCA72C8}">
      <dgm:prSet/>
      <dgm:spPr/>
      <dgm:t>
        <a:bodyPr/>
        <a:lstStyle/>
        <a:p>
          <a:endParaRPr lang="en-US" sz="2800"/>
        </a:p>
      </dgm:t>
    </dgm:pt>
    <dgm:pt modelId="{D5384190-B6C8-4162-8AD3-7B1AB52CCA35}" type="sibTrans" cxnId="{BD56741A-B10A-4F82-9010-36AD1CCA72C8}">
      <dgm:prSet/>
      <dgm:spPr/>
      <dgm:t>
        <a:bodyPr/>
        <a:lstStyle/>
        <a:p>
          <a:endParaRPr lang="en-US" sz="2800"/>
        </a:p>
      </dgm:t>
    </dgm:pt>
    <dgm:pt modelId="{3AB2057E-1A9A-4990-B2C9-F5533B18A17A}">
      <dgm:prSet phldrT="[Text]" custT="1"/>
      <dgm:spPr/>
      <dgm:t>
        <a:bodyPr/>
        <a:lstStyle/>
        <a:p>
          <a:endParaRPr lang="en-US" sz="2800" dirty="0"/>
        </a:p>
      </dgm:t>
    </dgm:pt>
    <dgm:pt modelId="{12E57B49-D64E-4E98-9E0F-665123DB655A}" type="parTrans" cxnId="{6A75AD1C-012B-4396-82D7-6C9BF37C6A33}">
      <dgm:prSet/>
      <dgm:spPr/>
      <dgm:t>
        <a:bodyPr/>
        <a:lstStyle/>
        <a:p>
          <a:endParaRPr lang="en-US" sz="2800"/>
        </a:p>
      </dgm:t>
    </dgm:pt>
    <dgm:pt modelId="{7DAB9789-28EA-4D13-A05C-C2D9F959B976}" type="sibTrans" cxnId="{6A75AD1C-012B-4396-82D7-6C9BF37C6A33}">
      <dgm:prSet/>
      <dgm:spPr/>
      <dgm:t>
        <a:bodyPr/>
        <a:lstStyle/>
        <a:p>
          <a:endParaRPr lang="en-US" sz="2800"/>
        </a:p>
      </dgm:t>
    </dgm:pt>
    <dgm:pt modelId="{344D22D9-2687-4146-ABFF-92445124E439}">
      <dgm:prSet phldrT="[Text]" custT="1"/>
      <dgm:spPr/>
      <dgm:t>
        <a:bodyPr/>
        <a:lstStyle/>
        <a:p>
          <a:pPr>
            <a:buNone/>
          </a:pPr>
          <a:r>
            <a:rPr lang="en-US" sz="2800" dirty="0"/>
            <a:t>Recommended 2026 – 2028 Fees</a:t>
          </a:r>
        </a:p>
      </dgm:t>
    </dgm:pt>
    <dgm:pt modelId="{3928302E-53DF-4490-8F48-5FB57D8F37BD}" type="parTrans" cxnId="{2FC427ED-9C49-41F5-909E-A78A938BDEF9}">
      <dgm:prSet/>
      <dgm:spPr/>
      <dgm:t>
        <a:bodyPr/>
        <a:lstStyle/>
        <a:p>
          <a:endParaRPr lang="en-US" sz="2800"/>
        </a:p>
      </dgm:t>
    </dgm:pt>
    <dgm:pt modelId="{5CD71B9E-1107-4976-9F84-E1E1AD404384}" type="sibTrans" cxnId="{2FC427ED-9C49-41F5-909E-A78A938BDEF9}">
      <dgm:prSet/>
      <dgm:spPr/>
      <dgm:t>
        <a:bodyPr/>
        <a:lstStyle/>
        <a:p>
          <a:endParaRPr lang="en-US" sz="2800"/>
        </a:p>
      </dgm:t>
    </dgm:pt>
    <dgm:pt modelId="{7BEA93DE-BC01-4C54-87DF-1A88BA84CA38}">
      <dgm:prSet phldrT="[Text]" custT="1"/>
      <dgm:spPr/>
      <dgm:t>
        <a:bodyPr/>
        <a:lstStyle/>
        <a:p>
          <a:endParaRPr lang="en-US" sz="2800" dirty="0"/>
        </a:p>
      </dgm:t>
    </dgm:pt>
    <dgm:pt modelId="{B8EE430B-EAFF-4E0F-98CA-741704B3884B}" type="parTrans" cxnId="{A5691DB3-949B-4D0F-AAF6-CA289DF1EAAE}">
      <dgm:prSet/>
      <dgm:spPr/>
      <dgm:t>
        <a:bodyPr/>
        <a:lstStyle/>
        <a:p>
          <a:endParaRPr lang="en-US" sz="2800"/>
        </a:p>
      </dgm:t>
    </dgm:pt>
    <dgm:pt modelId="{7566E4F6-A2B7-4331-A90E-577D6ABA26EC}" type="sibTrans" cxnId="{A5691DB3-949B-4D0F-AAF6-CA289DF1EAAE}">
      <dgm:prSet/>
      <dgm:spPr/>
      <dgm:t>
        <a:bodyPr/>
        <a:lstStyle/>
        <a:p>
          <a:endParaRPr lang="en-US" sz="2800"/>
        </a:p>
      </dgm:t>
    </dgm:pt>
    <dgm:pt modelId="{CD1D9C0D-642F-4FDE-BF70-5AE3F7673D28}">
      <dgm:prSet phldrT="[Text]" custT="1"/>
      <dgm:spPr/>
      <dgm:t>
        <a:bodyPr/>
        <a:lstStyle/>
        <a:p>
          <a:pPr>
            <a:buNone/>
          </a:pPr>
          <a:r>
            <a:rPr lang="en-US" sz="2800" dirty="0"/>
            <a:t>Pool Utility Fund Balance Forecast</a:t>
          </a:r>
        </a:p>
      </dgm:t>
    </dgm:pt>
    <dgm:pt modelId="{F8D13A1B-C7FB-49FD-A82B-2F1FDD04A259}" type="parTrans" cxnId="{60FC8D98-2369-41BF-867F-27686BFE3B6F}">
      <dgm:prSet/>
      <dgm:spPr/>
      <dgm:t>
        <a:bodyPr/>
        <a:lstStyle/>
        <a:p>
          <a:endParaRPr lang="en-US" sz="2800"/>
        </a:p>
      </dgm:t>
    </dgm:pt>
    <dgm:pt modelId="{D34099AF-6378-4DE4-A5D4-FE37362E628A}" type="sibTrans" cxnId="{60FC8D98-2369-41BF-867F-27686BFE3B6F}">
      <dgm:prSet/>
      <dgm:spPr/>
      <dgm:t>
        <a:bodyPr/>
        <a:lstStyle/>
        <a:p>
          <a:endParaRPr lang="en-US" sz="2800"/>
        </a:p>
      </dgm:t>
    </dgm:pt>
    <dgm:pt modelId="{856F7B4E-3957-4F8F-957E-EC06FF9BF90A}">
      <dgm:prSet phldrT="[Text]" custT="1"/>
      <dgm:spPr/>
      <dgm:t>
        <a:bodyPr/>
        <a:lstStyle/>
        <a:p>
          <a:endParaRPr lang="en-US" sz="2800" dirty="0"/>
        </a:p>
      </dgm:t>
    </dgm:pt>
    <dgm:pt modelId="{F4065282-F6D9-4625-A6B5-C057E386E8AA}" type="parTrans" cxnId="{86FD9E1E-93FC-472B-BD5C-3C2FB7536FEC}">
      <dgm:prSet/>
      <dgm:spPr/>
      <dgm:t>
        <a:bodyPr/>
        <a:lstStyle/>
        <a:p>
          <a:endParaRPr lang="en-US" sz="2800"/>
        </a:p>
      </dgm:t>
    </dgm:pt>
    <dgm:pt modelId="{B73C941D-3DC5-4EFF-BFA6-94ACAD7306CB}" type="sibTrans" cxnId="{86FD9E1E-93FC-472B-BD5C-3C2FB7536FEC}">
      <dgm:prSet/>
      <dgm:spPr/>
      <dgm:t>
        <a:bodyPr/>
        <a:lstStyle/>
        <a:p>
          <a:endParaRPr lang="en-US" sz="2800"/>
        </a:p>
      </dgm:t>
    </dgm:pt>
    <dgm:pt modelId="{C5986229-E100-40BD-B64A-3A04688BB361}">
      <dgm:prSet phldrT="[Text]" custT="1"/>
      <dgm:spPr/>
      <dgm:t>
        <a:bodyPr/>
        <a:lstStyle/>
        <a:p>
          <a:endParaRPr lang="en-US" sz="2800" dirty="0"/>
        </a:p>
      </dgm:t>
    </dgm:pt>
    <dgm:pt modelId="{3FCA0F14-5F19-4F61-B720-6AAC12094CF4}" type="parTrans" cxnId="{ACBD944B-DD16-4EC2-8FE6-28670D2EEFF3}">
      <dgm:prSet/>
      <dgm:spPr/>
      <dgm:t>
        <a:bodyPr/>
        <a:lstStyle/>
        <a:p>
          <a:endParaRPr lang="en-US"/>
        </a:p>
      </dgm:t>
    </dgm:pt>
    <dgm:pt modelId="{80FB780F-CE67-4C19-8803-EB5674F8F828}" type="sibTrans" cxnId="{ACBD944B-DD16-4EC2-8FE6-28670D2EEFF3}">
      <dgm:prSet/>
      <dgm:spPr/>
      <dgm:t>
        <a:bodyPr/>
        <a:lstStyle/>
        <a:p>
          <a:endParaRPr lang="en-US"/>
        </a:p>
      </dgm:t>
    </dgm:pt>
    <dgm:pt modelId="{87136DF5-3F70-4304-9650-1E20E69317C8}">
      <dgm:prSet phldrT="[Text]" custT="1"/>
      <dgm:spPr/>
      <dgm:t>
        <a:bodyPr/>
        <a:lstStyle/>
        <a:p>
          <a:pPr>
            <a:buNone/>
          </a:pPr>
          <a:r>
            <a:rPr lang="en-US" sz="2800" dirty="0"/>
            <a:t>2025 Pool Utility Results</a:t>
          </a:r>
        </a:p>
      </dgm:t>
    </dgm:pt>
    <dgm:pt modelId="{5B2DF277-0F71-467D-BD78-1C1B5A8A81D8}" type="parTrans" cxnId="{EFD51C74-3204-405F-90C7-7DBF2B59054E}">
      <dgm:prSet/>
      <dgm:spPr/>
      <dgm:t>
        <a:bodyPr/>
        <a:lstStyle/>
        <a:p>
          <a:endParaRPr lang="en-US"/>
        </a:p>
      </dgm:t>
    </dgm:pt>
    <dgm:pt modelId="{7AF04E1E-2171-4355-8BB8-D56B3F007DDD}" type="sibTrans" cxnId="{EFD51C74-3204-405F-90C7-7DBF2B59054E}">
      <dgm:prSet/>
      <dgm:spPr/>
      <dgm:t>
        <a:bodyPr/>
        <a:lstStyle/>
        <a:p>
          <a:endParaRPr lang="en-US"/>
        </a:p>
      </dgm:t>
    </dgm:pt>
    <dgm:pt modelId="{5618EC7D-9524-4025-8D32-E4B0C716FAA6}" type="pres">
      <dgm:prSet presAssocID="{638B3C8F-CDC1-473F-AA16-83A093D735AA}" presName="linearFlow" presStyleCnt="0">
        <dgm:presLayoutVars>
          <dgm:dir/>
          <dgm:animLvl val="lvl"/>
          <dgm:resizeHandles val="exact"/>
        </dgm:presLayoutVars>
      </dgm:prSet>
      <dgm:spPr/>
    </dgm:pt>
    <dgm:pt modelId="{A2B759B6-AC7F-41B9-99CB-14B2D58FF2AA}" type="pres">
      <dgm:prSet presAssocID="{3AB2057E-1A9A-4990-B2C9-F5533B18A17A}" presName="composite" presStyleCnt="0"/>
      <dgm:spPr/>
    </dgm:pt>
    <dgm:pt modelId="{47EC298D-E338-4852-AD3E-ED8D997BFB9B}" type="pres">
      <dgm:prSet presAssocID="{3AB2057E-1A9A-4990-B2C9-F5533B18A17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922F458-819E-4790-9A7D-EA7F3EB21429}" type="pres">
      <dgm:prSet presAssocID="{3AB2057E-1A9A-4990-B2C9-F5533B18A17A}" presName="descendantText" presStyleLbl="alignAcc1" presStyleIdx="0" presStyleCnt="4">
        <dgm:presLayoutVars>
          <dgm:bulletEnabled val="1"/>
        </dgm:presLayoutVars>
      </dgm:prSet>
      <dgm:spPr/>
    </dgm:pt>
    <dgm:pt modelId="{A181B915-CE7D-4615-9943-598BFE823EB1}" type="pres">
      <dgm:prSet presAssocID="{7DAB9789-28EA-4D13-A05C-C2D9F959B976}" presName="sp" presStyleCnt="0"/>
      <dgm:spPr/>
    </dgm:pt>
    <dgm:pt modelId="{757AE949-84EC-400C-8B8F-318BF0FE1E09}" type="pres">
      <dgm:prSet presAssocID="{C5986229-E100-40BD-B64A-3A04688BB361}" presName="composite" presStyleCnt="0"/>
      <dgm:spPr/>
    </dgm:pt>
    <dgm:pt modelId="{8A915288-0C05-4AFD-8BDF-7EA20DC7F334}" type="pres">
      <dgm:prSet presAssocID="{C5986229-E100-40BD-B64A-3A04688BB36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0CE0292-D7F8-4A45-AD91-E00389745627}" type="pres">
      <dgm:prSet presAssocID="{C5986229-E100-40BD-B64A-3A04688BB361}" presName="descendantText" presStyleLbl="alignAcc1" presStyleIdx="1" presStyleCnt="4">
        <dgm:presLayoutVars>
          <dgm:bulletEnabled val="1"/>
        </dgm:presLayoutVars>
      </dgm:prSet>
      <dgm:spPr/>
    </dgm:pt>
    <dgm:pt modelId="{AA42541F-8802-448E-B311-B33E21142CC2}" type="pres">
      <dgm:prSet presAssocID="{80FB780F-CE67-4C19-8803-EB5674F8F828}" presName="sp" presStyleCnt="0"/>
      <dgm:spPr/>
    </dgm:pt>
    <dgm:pt modelId="{786DA475-B7B7-4F31-A8D5-2948361DF99E}" type="pres">
      <dgm:prSet presAssocID="{7BEA93DE-BC01-4C54-87DF-1A88BA84CA38}" presName="composite" presStyleCnt="0"/>
      <dgm:spPr/>
    </dgm:pt>
    <dgm:pt modelId="{48B3C381-5A11-4892-BEBF-B535F83D46AE}" type="pres">
      <dgm:prSet presAssocID="{7BEA93DE-BC01-4C54-87DF-1A88BA84CA3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6146618-84CB-4C16-86FD-95A00F224445}" type="pres">
      <dgm:prSet presAssocID="{7BEA93DE-BC01-4C54-87DF-1A88BA84CA38}" presName="descendantText" presStyleLbl="alignAcc1" presStyleIdx="2" presStyleCnt="4">
        <dgm:presLayoutVars>
          <dgm:bulletEnabled val="1"/>
        </dgm:presLayoutVars>
      </dgm:prSet>
      <dgm:spPr/>
    </dgm:pt>
    <dgm:pt modelId="{758F34DB-84C6-47B4-8D6C-074CFB92C169}" type="pres">
      <dgm:prSet presAssocID="{7566E4F6-A2B7-4331-A90E-577D6ABA26EC}" presName="sp" presStyleCnt="0"/>
      <dgm:spPr/>
    </dgm:pt>
    <dgm:pt modelId="{7BDB7741-6B86-4DB4-9AB1-856F82A27277}" type="pres">
      <dgm:prSet presAssocID="{856F7B4E-3957-4F8F-957E-EC06FF9BF90A}" presName="composite" presStyleCnt="0"/>
      <dgm:spPr/>
    </dgm:pt>
    <dgm:pt modelId="{47715F13-60EA-4F96-948C-330EDB9EDD48}" type="pres">
      <dgm:prSet presAssocID="{856F7B4E-3957-4F8F-957E-EC06FF9BF90A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1964B6C-5070-4D40-86BB-98719F5662D3}" type="pres">
      <dgm:prSet presAssocID="{856F7B4E-3957-4F8F-957E-EC06FF9BF90A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39D00C02-E22B-4FCD-89A3-25299C34D0B4}" type="presOf" srcId="{87136DF5-3F70-4304-9650-1E20E69317C8}" destId="{A0CE0292-D7F8-4A45-AD91-E00389745627}" srcOrd="0" destOrd="0" presId="urn:microsoft.com/office/officeart/2005/8/layout/chevron2"/>
    <dgm:cxn modelId="{BD56741A-B10A-4F82-9010-36AD1CCA72C8}" srcId="{3AB2057E-1A9A-4990-B2C9-F5533B18A17A}" destId="{BB590D9E-B788-412F-BD10-EE64AAD5012A}" srcOrd="0" destOrd="0" parTransId="{4C52C978-1500-4207-93FC-7CC51DCCCCF2}" sibTransId="{D5384190-B6C8-4162-8AD3-7B1AB52CCA35}"/>
    <dgm:cxn modelId="{6A75AD1C-012B-4396-82D7-6C9BF37C6A33}" srcId="{638B3C8F-CDC1-473F-AA16-83A093D735AA}" destId="{3AB2057E-1A9A-4990-B2C9-F5533B18A17A}" srcOrd="0" destOrd="0" parTransId="{12E57B49-D64E-4E98-9E0F-665123DB655A}" sibTransId="{7DAB9789-28EA-4D13-A05C-C2D9F959B976}"/>
    <dgm:cxn modelId="{86FD9E1E-93FC-472B-BD5C-3C2FB7536FEC}" srcId="{638B3C8F-CDC1-473F-AA16-83A093D735AA}" destId="{856F7B4E-3957-4F8F-957E-EC06FF9BF90A}" srcOrd="3" destOrd="0" parTransId="{F4065282-F6D9-4625-A6B5-C057E386E8AA}" sibTransId="{B73C941D-3DC5-4EFF-BFA6-94ACAD7306CB}"/>
    <dgm:cxn modelId="{ACBD944B-DD16-4EC2-8FE6-28670D2EEFF3}" srcId="{638B3C8F-CDC1-473F-AA16-83A093D735AA}" destId="{C5986229-E100-40BD-B64A-3A04688BB361}" srcOrd="1" destOrd="0" parTransId="{3FCA0F14-5F19-4F61-B720-6AAC12094CF4}" sibTransId="{80FB780F-CE67-4C19-8803-EB5674F8F828}"/>
    <dgm:cxn modelId="{EFD51C74-3204-405F-90C7-7DBF2B59054E}" srcId="{C5986229-E100-40BD-B64A-3A04688BB361}" destId="{87136DF5-3F70-4304-9650-1E20E69317C8}" srcOrd="0" destOrd="0" parTransId="{5B2DF277-0F71-467D-BD78-1C1B5A8A81D8}" sibTransId="{7AF04E1E-2171-4355-8BB8-D56B3F007DDD}"/>
    <dgm:cxn modelId="{1D946687-8655-413E-AB67-6C8C3C7FA862}" type="presOf" srcId="{344D22D9-2687-4146-ABFF-92445124E439}" destId="{86146618-84CB-4C16-86FD-95A00F224445}" srcOrd="0" destOrd="0" presId="urn:microsoft.com/office/officeart/2005/8/layout/chevron2"/>
    <dgm:cxn modelId="{60FC8D98-2369-41BF-867F-27686BFE3B6F}" srcId="{856F7B4E-3957-4F8F-957E-EC06FF9BF90A}" destId="{CD1D9C0D-642F-4FDE-BF70-5AE3F7673D28}" srcOrd="0" destOrd="0" parTransId="{F8D13A1B-C7FB-49FD-A82B-2F1FDD04A259}" sibTransId="{D34099AF-6378-4DE4-A5D4-FE37362E628A}"/>
    <dgm:cxn modelId="{03B45EAD-645B-4C4A-AC33-E8E57C5BC6AD}" type="presOf" srcId="{BB590D9E-B788-412F-BD10-EE64AAD5012A}" destId="{4922F458-819E-4790-9A7D-EA7F3EB21429}" srcOrd="0" destOrd="0" presId="urn:microsoft.com/office/officeart/2005/8/layout/chevron2"/>
    <dgm:cxn modelId="{A5691DB3-949B-4D0F-AAF6-CA289DF1EAAE}" srcId="{638B3C8F-CDC1-473F-AA16-83A093D735AA}" destId="{7BEA93DE-BC01-4C54-87DF-1A88BA84CA38}" srcOrd="2" destOrd="0" parTransId="{B8EE430B-EAFF-4E0F-98CA-741704B3884B}" sibTransId="{7566E4F6-A2B7-4331-A90E-577D6ABA26EC}"/>
    <dgm:cxn modelId="{069E57B7-3D63-4EE6-BD7C-A489E574ADFC}" type="presOf" srcId="{856F7B4E-3957-4F8F-957E-EC06FF9BF90A}" destId="{47715F13-60EA-4F96-948C-330EDB9EDD48}" srcOrd="0" destOrd="0" presId="urn:microsoft.com/office/officeart/2005/8/layout/chevron2"/>
    <dgm:cxn modelId="{F14B86C4-7FF6-4367-9107-FD27E6EA0EF6}" type="presOf" srcId="{3AB2057E-1A9A-4990-B2C9-F5533B18A17A}" destId="{47EC298D-E338-4852-AD3E-ED8D997BFB9B}" srcOrd="0" destOrd="0" presId="urn:microsoft.com/office/officeart/2005/8/layout/chevron2"/>
    <dgm:cxn modelId="{AB4CBBD3-4557-438A-8CD5-E5C4AB77DA39}" type="presOf" srcId="{638B3C8F-CDC1-473F-AA16-83A093D735AA}" destId="{5618EC7D-9524-4025-8D32-E4B0C716FAA6}" srcOrd="0" destOrd="0" presId="urn:microsoft.com/office/officeart/2005/8/layout/chevron2"/>
    <dgm:cxn modelId="{1DC3F2D5-5173-4D8F-9E11-71DE207EB252}" type="presOf" srcId="{C5986229-E100-40BD-B64A-3A04688BB361}" destId="{8A915288-0C05-4AFD-8BDF-7EA20DC7F334}" srcOrd="0" destOrd="0" presId="urn:microsoft.com/office/officeart/2005/8/layout/chevron2"/>
    <dgm:cxn modelId="{BEE415DE-067D-449A-996A-15308E7B5925}" type="presOf" srcId="{CD1D9C0D-642F-4FDE-BF70-5AE3F7673D28}" destId="{D1964B6C-5070-4D40-86BB-98719F5662D3}" srcOrd="0" destOrd="0" presId="urn:microsoft.com/office/officeart/2005/8/layout/chevron2"/>
    <dgm:cxn modelId="{2FC427ED-9C49-41F5-909E-A78A938BDEF9}" srcId="{7BEA93DE-BC01-4C54-87DF-1A88BA84CA38}" destId="{344D22D9-2687-4146-ABFF-92445124E439}" srcOrd="0" destOrd="0" parTransId="{3928302E-53DF-4490-8F48-5FB57D8F37BD}" sibTransId="{5CD71B9E-1107-4976-9F84-E1E1AD404384}"/>
    <dgm:cxn modelId="{562C75F3-AF8E-43F5-B830-48C8A0022242}" type="presOf" srcId="{7BEA93DE-BC01-4C54-87DF-1A88BA84CA38}" destId="{48B3C381-5A11-4892-BEBF-B535F83D46AE}" srcOrd="0" destOrd="0" presId="urn:microsoft.com/office/officeart/2005/8/layout/chevron2"/>
    <dgm:cxn modelId="{7878C121-3C65-4EC3-A160-5D1A79165319}" type="presParOf" srcId="{5618EC7D-9524-4025-8D32-E4B0C716FAA6}" destId="{A2B759B6-AC7F-41B9-99CB-14B2D58FF2AA}" srcOrd="0" destOrd="0" presId="urn:microsoft.com/office/officeart/2005/8/layout/chevron2"/>
    <dgm:cxn modelId="{C580F57D-0C15-42E4-9123-5EFCE59171A8}" type="presParOf" srcId="{A2B759B6-AC7F-41B9-99CB-14B2D58FF2AA}" destId="{47EC298D-E338-4852-AD3E-ED8D997BFB9B}" srcOrd="0" destOrd="0" presId="urn:microsoft.com/office/officeart/2005/8/layout/chevron2"/>
    <dgm:cxn modelId="{6EB23BF9-8C78-4A57-AAE3-E1A45CF91DC7}" type="presParOf" srcId="{A2B759B6-AC7F-41B9-99CB-14B2D58FF2AA}" destId="{4922F458-819E-4790-9A7D-EA7F3EB21429}" srcOrd="1" destOrd="0" presId="urn:microsoft.com/office/officeart/2005/8/layout/chevron2"/>
    <dgm:cxn modelId="{30F05C8F-3FE1-4BC3-AC09-242CA00BC4C5}" type="presParOf" srcId="{5618EC7D-9524-4025-8D32-E4B0C716FAA6}" destId="{A181B915-CE7D-4615-9943-598BFE823EB1}" srcOrd="1" destOrd="0" presId="urn:microsoft.com/office/officeart/2005/8/layout/chevron2"/>
    <dgm:cxn modelId="{74C1FE32-CCD7-448A-83D2-FE7D734DA03A}" type="presParOf" srcId="{5618EC7D-9524-4025-8D32-E4B0C716FAA6}" destId="{757AE949-84EC-400C-8B8F-318BF0FE1E09}" srcOrd="2" destOrd="0" presId="urn:microsoft.com/office/officeart/2005/8/layout/chevron2"/>
    <dgm:cxn modelId="{C4412B90-739F-4D90-A3C6-EF64BE131E36}" type="presParOf" srcId="{757AE949-84EC-400C-8B8F-318BF0FE1E09}" destId="{8A915288-0C05-4AFD-8BDF-7EA20DC7F334}" srcOrd="0" destOrd="0" presId="urn:microsoft.com/office/officeart/2005/8/layout/chevron2"/>
    <dgm:cxn modelId="{CAFD1E98-4E2F-4A5A-ABAA-C33B8FFCC77C}" type="presParOf" srcId="{757AE949-84EC-400C-8B8F-318BF0FE1E09}" destId="{A0CE0292-D7F8-4A45-AD91-E00389745627}" srcOrd="1" destOrd="0" presId="urn:microsoft.com/office/officeart/2005/8/layout/chevron2"/>
    <dgm:cxn modelId="{0BD0FB20-7FC7-4457-85C5-41A3193A460B}" type="presParOf" srcId="{5618EC7D-9524-4025-8D32-E4B0C716FAA6}" destId="{AA42541F-8802-448E-B311-B33E21142CC2}" srcOrd="3" destOrd="0" presId="urn:microsoft.com/office/officeart/2005/8/layout/chevron2"/>
    <dgm:cxn modelId="{B265770C-5930-4B0C-A225-A20FF0CF2E17}" type="presParOf" srcId="{5618EC7D-9524-4025-8D32-E4B0C716FAA6}" destId="{786DA475-B7B7-4F31-A8D5-2948361DF99E}" srcOrd="4" destOrd="0" presId="urn:microsoft.com/office/officeart/2005/8/layout/chevron2"/>
    <dgm:cxn modelId="{B5E0427F-5661-4F53-823E-A6C4322379FC}" type="presParOf" srcId="{786DA475-B7B7-4F31-A8D5-2948361DF99E}" destId="{48B3C381-5A11-4892-BEBF-B535F83D46AE}" srcOrd="0" destOrd="0" presId="urn:microsoft.com/office/officeart/2005/8/layout/chevron2"/>
    <dgm:cxn modelId="{6699CD82-2641-4E79-81AF-BB88015C44AB}" type="presParOf" srcId="{786DA475-B7B7-4F31-A8D5-2948361DF99E}" destId="{86146618-84CB-4C16-86FD-95A00F224445}" srcOrd="1" destOrd="0" presId="urn:microsoft.com/office/officeart/2005/8/layout/chevron2"/>
    <dgm:cxn modelId="{8012CAB4-7F0E-49BD-9D90-0E7F22463828}" type="presParOf" srcId="{5618EC7D-9524-4025-8D32-E4B0C716FAA6}" destId="{758F34DB-84C6-47B4-8D6C-074CFB92C169}" srcOrd="5" destOrd="0" presId="urn:microsoft.com/office/officeart/2005/8/layout/chevron2"/>
    <dgm:cxn modelId="{79569516-66AE-42A4-B3EC-4787FFB58E03}" type="presParOf" srcId="{5618EC7D-9524-4025-8D32-E4B0C716FAA6}" destId="{7BDB7741-6B86-4DB4-9AB1-856F82A27277}" srcOrd="6" destOrd="0" presId="urn:microsoft.com/office/officeart/2005/8/layout/chevron2"/>
    <dgm:cxn modelId="{397488FF-246A-42BD-8EA9-921DE978FBE6}" type="presParOf" srcId="{7BDB7741-6B86-4DB4-9AB1-856F82A27277}" destId="{47715F13-60EA-4F96-948C-330EDB9EDD48}" srcOrd="0" destOrd="0" presId="urn:microsoft.com/office/officeart/2005/8/layout/chevron2"/>
    <dgm:cxn modelId="{541A9591-8A1C-45C1-916F-35AF54F32953}" type="presParOf" srcId="{7BDB7741-6B86-4DB4-9AB1-856F82A27277}" destId="{D1964B6C-5070-4D40-86BB-98719F566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C298D-E338-4852-AD3E-ED8D997BFB9B}">
      <dsp:nvSpPr>
        <dsp:cNvPr id="0" name=""/>
        <dsp:cNvSpPr/>
      </dsp:nvSpPr>
      <dsp:spPr>
        <a:xfrm rot="5400000">
          <a:off x="-197643" y="199328"/>
          <a:ext cx="1317622" cy="92233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 rot="-5400000">
        <a:off x="1" y="462853"/>
        <a:ext cx="922335" cy="395287"/>
      </dsp:txXfrm>
    </dsp:sp>
    <dsp:sp modelId="{4922F458-819E-4790-9A7D-EA7F3EB21429}">
      <dsp:nvSpPr>
        <dsp:cNvPr id="0" name=""/>
        <dsp:cNvSpPr/>
      </dsp:nvSpPr>
      <dsp:spPr>
        <a:xfrm rot="5400000">
          <a:off x="3284140" y="-2360119"/>
          <a:ext cx="856454" cy="55800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800" kern="1200" dirty="0"/>
            <a:t>Pool Utility Study Background</a:t>
          </a:r>
        </a:p>
      </dsp:txBody>
      <dsp:txXfrm rot="-5400000">
        <a:off x="922336" y="43494"/>
        <a:ext cx="5538255" cy="772836"/>
      </dsp:txXfrm>
    </dsp:sp>
    <dsp:sp modelId="{8A915288-0C05-4AFD-8BDF-7EA20DC7F334}">
      <dsp:nvSpPr>
        <dsp:cNvPr id="0" name=""/>
        <dsp:cNvSpPr/>
      </dsp:nvSpPr>
      <dsp:spPr>
        <a:xfrm rot="5400000">
          <a:off x="-197643" y="1370999"/>
          <a:ext cx="1317622" cy="922335"/>
        </a:xfrm>
        <a:prstGeom prst="chevron">
          <a:avLst/>
        </a:prstGeom>
        <a:solidFill>
          <a:schemeClr val="accent5">
            <a:hueOff val="-3315228"/>
            <a:satOff val="12765"/>
            <a:lumOff val="9608"/>
            <a:alphaOff val="0"/>
          </a:schemeClr>
        </a:solidFill>
        <a:ln w="12700" cap="flat" cmpd="sng" algn="ctr">
          <a:solidFill>
            <a:schemeClr val="accent5">
              <a:hueOff val="-3315228"/>
              <a:satOff val="12765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 rot="-5400000">
        <a:off x="1" y="1634524"/>
        <a:ext cx="922335" cy="395287"/>
      </dsp:txXfrm>
    </dsp:sp>
    <dsp:sp modelId="{A0CE0292-D7F8-4A45-AD91-E00389745627}">
      <dsp:nvSpPr>
        <dsp:cNvPr id="0" name=""/>
        <dsp:cNvSpPr/>
      </dsp:nvSpPr>
      <dsp:spPr>
        <a:xfrm rot="5400000">
          <a:off x="3284140" y="-1188448"/>
          <a:ext cx="856454" cy="55800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15228"/>
              <a:satOff val="12765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800" kern="1200" dirty="0"/>
            <a:t>2025 Pool Utility Results</a:t>
          </a:r>
        </a:p>
      </dsp:txBody>
      <dsp:txXfrm rot="-5400000">
        <a:off x="922336" y="1215165"/>
        <a:ext cx="5538255" cy="772836"/>
      </dsp:txXfrm>
    </dsp:sp>
    <dsp:sp modelId="{48B3C381-5A11-4892-BEBF-B535F83D46AE}">
      <dsp:nvSpPr>
        <dsp:cNvPr id="0" name=""/>
        <dsp:cNvSpPr/>
      </dsp:nvSpPr>
      <dsp:spPr>
        <a:xfrm rot="5400000">
          <a:off x="-197643" y="2542670"/>
          <a:ext cx="1317622" cy="922335"/>
        </a:xfrm>
        <a:prstGeom prst="chevron">
          <a:avLst/>
        </a:prstGeom>
        <a:solidFill>
          <a:schemeClr val="accent5">
            <a:hueOff val="-6630457"/>
            <a:satOff val="25529"/>
            <a:lumOff val="19216"/>
            <a:alphaOff val="0"/>
          </a:schemeClr>
        </a:solidFill>
        <a:ln w="12700" cap="flat" cmpd="sng" algn="ctr">
          <a:solidFill>
            <a:schemeClr val="accent5">
              <a:hueOff val="-6630457"/>
              <a:satOff val="25529"/>
              <a:lumOff val="192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 rot="-5400000">
        <a:off x="1" y="2806195"/>
        <a:ext cx="922335" cy="395287"/>
      </dsp:txXfrm>
    </dsp:sp>
    <dsp:sp modelId="{86146618-84CB-4C16-86FD-95A00F224445}">
      <dsp:nvSpPr>
        <dsp:cNvPr id="0" name=""/>
        <dsp:cNvSpPr/>
      </dsp:nvSpPr>
      <dsp:spPr>
        <a:xfrm rot="5400000">
          <a:off x="3284140" y="-16777"/>
          <a:ext cx="856454" cy="55800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630457"/>
              <a:satOff val="25529"/>
              <a:lumOff val="192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800" kern="1200" dirty="0"/>
            <a:t>Recommended 2026 – 2028 Fees</a:t>
          </a:r>
        </a:p>
      </dsp:txBody>
      <dsp:txXfrm rot="-5400000">
        <a:off x="922336" y="2386837"/>
        <a:ext cx="5538255" cy="772836"/>
      </dsp:txXfrm>
    </dsp:sp>
    <dsp:sp modelId="{47715F13-60EA-4F96-948C-330EDB9EDD48}">
      <dsp:nvSpPr>
        <dsp:cNvPr id="0" name=""/>
        <dsp:cNvSpPr/>
      </dsp:nvSpPr>
      <dsp:spPr>
        <a:xfrm rot="5400000">
          <a:off x="-197643" y="3714341"/>
          <a:ext cx="1317622" cy="922335"/>
        </a:xfrm>
        <a:prstGeom prst="chevron">
          <a:avLst/>
        </a:prstGeom>
        <a:solidFill>
          <a:schemeClr val="accent5">
            <a:hueOff val="-9945685"/>
            <a:satOff val="38294"/>
            <a:lumOff val="28824"/>
            <a:alphaOff val="0"/>
          </a:schemeClr>
        </a:solidFill>
        <a:ln w="12700" cap="flat" cmpd="sng" algn="ctr">
          <a:solidFill>
            <a:schemeClr val="accent5">
              <a:hueOff val="-9945685"/>
              <a:satOff val="38294"/>
              <a:lumOff val="2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 rot="-5400000">
        <a:off x="1" y="3977866"/>
        <a:ext cx="922335" cy="395287"/>
      </dsp:txXfrm>
    </dsp:sp>
    <dsp:sp modelId="{D1964B6C-5070-4D40-86BB-98719F5662D3}">
      <dsp:nvSpPr>
        <dsp:cNvPr id="0" name=""/>
        <dsp:cNvSpPr/>
      </dsp:nvSpPr>
      <dsp:spPr>
        <a:xfrm rot="5400000">
          <a:off x="3284140" y="1154893"/>
          <a:ext cx="856454" cy="55800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45685"/>
              <a:satOff val="38294"/>
              <a:lumOff val="2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800" kern="1200" dirty="0"/>
            <a:t>Pool Utility Fund Balance Forecast</a:t>
          </a:r>
        </a:p>
      </dsp:txBody>
      <dsp:txXfrm rot="-5400000">
        <a:off x="922336" y="3558507"/>
        <a:ext cx="5538255" cy="772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4860E6-C089-49D6-B30A-9B18D5E2E1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329337-FA3C-499B-92F1-BD63AA20D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9B2A4-F291-4C99-9538-B1086691B1B5}" type="datetimeFigureOut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1D977-01B2-47C9-9054-837943442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92333-4BDE-4619-98E5-4350F6322F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7DC49-6466-47DF-88A3-13EB5413C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28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2E20D-6C23-4966-9A42-9F9BE21702AB}" type="datetimeFigureOut">
              <a:rPr lang="en-US" smtClean="0"/>
              <a:t>11/8/2025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C3E33-916C-4237-9FE2-037840959C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09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11D9B9-FEE6-4E1F-84E5-707A9E8CA5DC}"/>
              </a:ext>
            </a:extLst>
          </p:cNvPr>
          <p:cNvCxnSpPr>
            <a:cxnSpLocks/>
          </p:cNvCxnSpPr>
          <p:nvPr userDrawn="1"/>
        </p:nvCxnSpPr>
        <p:spPr>
          <a:xfrm>
            <a:off x="933797" y="4383157"/>
            <a:ext cx="10324407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C9581A64-B7B1-434F-A524-1184BD2A59AB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822959" y="459676"/>
            <a:ext cx="10407191" cy="3333385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picture; licensed photos saved at S:\Business Development\Images-Graphics\</a:t>
            </a:r>
            <a:r>
              <a:rPr lang="en-US" dirty="0" err="1"/>
              <a:t>01_Licensed</a:t>
            </a:r>
            <a:r>
              <a:rPr lang="en-US" dirty="0"/>
              <a:t> Photos or contact Nicole Levinson for custom image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37C0E5-4618-4ECA-8351-06046E3B221F}"/>
              </a:ext>
            </a:extLst>
          </p:cNvPr>
          <p:cNvSpPr/>
          <p:nvPr userDrawn="1"/>
        </p:nvSpPr>
        <p:spPr>
          <a:xfrm>
            <a:off x="2383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262F50-BED8-4808-BD63-4FEFFA90034F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88B363-88FF-483A-9907-E1846EBF86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8285" y="5428818"/>
            <a:ext cx="2020274" cy="82296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A4C35F-FE4D-4EA8-BBAE-20865D964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59" y="4463305"/>
            <a:ext cx="10515600" cy="119265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600"/>
              </a:spcBef>
              <a:defRPr lang="en-US" sz="3400" b="0" kern="1200" cap="all" spc="200" baseline="0" dirty="0">
                <a:solidFill>
                  <a:srgbClr val="24628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742E03-CFDC-4C88-970A-CDAE23B25C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25" y="3902205"/>
            <a:ext cx="10547350" cy="3848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rgbClr val="24628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39ECC-7AFE-4477-9EED-438F663B928B}"/>
              </a:ext>
            </a:extLst>
          </p:cNvPr>
          <p:cNvSpPr txBox="1"/>
          <p:nvPr userDrawn="1"/>
        </p:nvSpPr>
        <p:spPr>
          <a:xfrm>
            <a:off x="7777909" y="6506289"/>
            <a:ext cx="40802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r">
              <a:spcBef>
                <a:spcPts val="0"/>
              </a:spcBef>
              <a:spcAft>
                <a:spcPts val="0"/>
              </a:spcAft>
            </a:pPr>
            <a:r>
              <a:rPr lang="en-US" sz="1000" cap="all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4278458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69E0-E889-4D17-BB03-1DAF7FC0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59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E8ED-C16F-4370-90C5-EA9DE640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778"/>
            <a:ext cx="10515600" cy="5124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E50DF9-2AE2-4644-BC30-0E95505EE1CE}"/>
              </a:ext>
            </a:extLst>
          </p:cNvPr>
          <p:cNvCxnSpPr>
            <a:cxnSpLocks/>
          </p:cNvCxnSpPr>
          <p:nvPr userDrawn="1"/>
        </p:nvCxnSpPr>
        <p:spPr>
          <a:xfrm>
            <a:off x="838200" y="956294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972626C-985D-4213-89A5-FD3BDD672BD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419C21-1375-42B8-867E-C1F2679738D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D8CBD2C-6C51-482F-B013-E5BA6E896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DE1135-3637-4A9A-B5AE-E83AF253A24C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116114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69E0-E889-4D17-BB03-1DAF7FC0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E8ED-C16F-4370-90C5-EA9DE640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5268"/>
            <a:ext cx="10515600" cy="5198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E50DF9-2AE2-4644-BC30-0E95505EE1CE}"/>
              </a:ext>
            </a:extLst>
          </p:cNvPr>
          <p:cNvCxnSpPr>
            <a:cxnSpLocks/>
          </p:cNvCxnSpPr>
          <p:nvPr userDrawn="1"/>
        </p:nvCxnSpPr>
        <p:spPr>
          <a:xfrm>
            <a:off x="838200" y="867519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972626C-985D-4213-89A5-FD3BDD672BD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419C21-1375-42B8-867E-C1F2679738D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D8CBD2C-6C51-482F-B013-E5BA6E896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DE1135-3637-4A9A-B5AE-E83AF253A24C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128598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69E0-E889-4D17-BB03-1DAF7FC0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E8ED-C16F-4370-90C5-EA9DE640E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8880"/>
            <a:ext cx="10515600" cy="5204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E50DF9-2AE2-4644-BC30-0E95505EE1CE}"/>
              </a:ext>
            </a:extLst>
          </p:cNvPr>
          <p:cNvCxnSpPr>
            <a:cxnSpLocks/>
          </p:cNvCxnSpPr>
          <p:nvPr userDrawn="1"/>
        </p:nvCxnSpPr>
        <p:spPr>
          <a:xfrm>
            <a:off x="838200" y="861132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972626C-985D-4213-89A5-FD3BDD672BD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419C21-1375-42B8-867E-C1F2679738D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D8CBD2C-6C51-482F-B013-E5BA6E896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DE1135-3637-4A9A-B5AE-E83AF253A24C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212043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Lef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A1C445-7004-45C4-874F-40D9AEBA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731520"/>
            <a:ext cx="7817193" cy="5257800"/>
          </a:xfrm>
          <a:prstGeom prst="rect">
            <a:avLst/>
          </a:prstGeom>
        </p:spPr>
        <p:txBody>
          <a:bodyPr/>
          <a:lstStyle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E075924-BBAB-487D-8C8A-6728047EA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7B86FE-5409-42C8-A403-A827AF26C109}"/>
              </a:ext>
            </a:extLst>
          </p:cNvPr>
          <p:cNvSpPr txBox="1"/>
          <p:nvPr userDrawn="1"/>
        </p:nvSpPr>
        <p:spPr>
          <a:xfrm>
            <a:off x="3600449" y="6500811"/>
            <a:ext cx="3240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95FB8-3C23-445A-9475-DE4501EC78AA}"/>
              </a:ext>
            </a:extLst>
          </p:cNvPr>
          <p:cNvCxnSpPr/>
          <p:nvPr userDrawn="1"/>
        </p:nvCxnSpPr>
        <p:spPr>
          <a:xfrm>
            <a:off x="342900" y="2882684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02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Lef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8"/>
            <a:ext cx="2400300" cy="539496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A1C445-7004-45C4-874F-40D9AEBA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731520"/>
            <a:ext cx="7817193" cy="5257800"/>
          </a:xfrm>
          <a:prstGeom prst="rect">
            <a:avLst/>
          </a:prstGeom>
        </p:spPr>
        <p:txBody>
          <a:bodyPr/>
          <a:lstStyle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E075924-BBAB-487D-8C8A-6728047EA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7B86FE-5409-42C8-A403-A827AF26C109}"/>
              </a:ext>
            </a:extLst>
          </p:cNvPr>
          <p:cNvSpPr txBox="1"/>
          <p:nvPr userDrawn="1"/>
        </p:nvSpPr>
        <p:spPr>
          <a:xfrm>
            <a:off x="3600449" y="6500811"/>
            <a:ext cx="3166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408587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Lef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24628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A1C445-7004-45C4-874F-40D9AEBA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731520"/>
            <a:ext cx="7817193" cy="5257800"/>
          </a:xfrm>
          <a:prstGeom prst="rect">
            <a:avLst/>
          </a:prstGeom>
        </p:spPr>
        <p:txBody>
          <a:bodyPr/>
          <a:lstStyle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E075924-BBAB-487D-8C8A-6728047EA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7B86FE-5409-42C8-A403-A827AF26C109}"/>
              </a:ext>
            </a:extLst>
          </p:cNvPr>
          <p:cNvSpPr txBox="1"/>
          <p:nvPr userDrawn="1"/>
        </p:nvSpPr>
        <p:spPr>
          <a:xfrm>
            <a:off x="3600449" y="6500811"/>
            <a:ext cx="33438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89A445-84AE-4B01-A06F-23AD0613056A}"/>
              </a:ext>
            </a:extLst>
          </p:cNvPr>
          <p:cNvCxnSpPr/>
          <p:nvPr userDrawn="1"/>
        </p:nvCxnSpPr>
        <p:spPr>
          <a:xfrm>
            <a:off x="342900" y="2882684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20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Lef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24628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8"/>
            <a:ext cx="2400300" cy="539496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A1C445-7004-45C4-874F-40D9AEBA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731520"/>
            <a:ext cx="7817193" cy="5257800"/>
          </a:xfrm>
          <a:prstGeom prst="rect">
            <a:avLst/>
          </a:prstGeom>
        </p:spPr>
        <p:txBody>
          <a:bodyPr/>
          <a:lstStyle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E075924-BBAB-487D-8C8A-6728047EA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7B86FE-5409-42C8-A403-A827AF26C109}"/>
              </a:ext>
            </a:extLst>
          </p:cNvPr>
          <p:cNvSpPr txBox="1"/>
          <p:nvPr userDrawn="1"/>
        </p:nvSpPr>
        <p:spPr>
          <a:xfrm>
            <a:off x="3600449" y="6500811"/>
            <a:ext cx="31319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424152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15D271-132F-478A-B34B-BA2C3981F228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rgbClr val="657F1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57F14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1B9C60-C25F-4CA8-833F-C92B01883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baseline="0">
                <a:solidFill>
                  <a:srgbClr val="24628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B3C4FFB-9AD3-450C-BD62-1932CC4B9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81011"/>
            <a:ext cx="105156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cap="none" spc="50" baseline="0">
                <a:solidFill>
                  <a:srgbClr val="24628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47A676-91FF-476E-AF93-44095B79151B}"/>
              </a:ext>
            </a:extLst>
          </p:cNvPr>
          <p:cNvCxnSpPr>
            <a:cxnSpLocks/>
          </p:cNvCxnSpPr>
          <p:nvPr userDrawn="1"/>
        </p:nvCxnSpPr>
        <p:spPr>
          <a:xfrm>
            <a:off x="933797" y="3882227"/>
            <a:ext cx="10324407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0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Lef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315621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3859084"/>
            <a:ext cx="2400300" cy="254171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95FB8-3C23-445A-9475-DE4501EC78AA}"/>
              </a:ext>
            </a:extLst>
          </p:cNvPr>
          <p:cNvCxnSpPr/>
          <p:nvPr userDrawn="1"/>
        </p:nvCxnSpPr>
        <p:spPr>
          <a:xfrm>
            <a:off x="342900" y="3750587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90A9C18B-A9CE-4C1B-9278-39C15672779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078061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86645E-BB5B-4CBD-B118-9B0F11D90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2B9B6-3A5E-46DC-AC20-514D6E1D7323}"/>
              </a:ext>
            </a:extLst>
          </p:cNvPr>
          <p:cNvSpPr txBox="1"/>
          <p:nvPr userDrawn="1"/>
        </p:nvSpPr>
        <p:spPr>
          <a:xfrm>
            <a:off x="3600449" y="6500811"/>
            <a:ext cx="3157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42453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Lef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94358"/>
            <a:ext cx="2400300" cy="58064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161943-968B-48FD-8E13-3148C614836D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90A9C18B-A9CE-4C1B-9278-39C15672779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078061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86645E-BB5B-4CBD-B118-9B0F11D90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2B9B6-3A5E-46DC-AC20-514D6E1D7323}"/>
              </a:ext>
            </a:extLst>
          </p:cNvPr>
          <p:cNvSpPr txBox="1"/>
          <p:nvPr userDrawn="1"/>
        </p:nvSpPr>
        <p:spPr>
          <a:xfrm>
            <a:off x="3600449" y="6500811"/>
            <a:ext cx="3145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253654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Lef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5185C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594359"/>
            <a:ext cx="2400300" cy="315621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0" y="3859085"/>
            <a:ext cx="2400300" cy="2541710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95FB8-3C23-445A-9475-DE4501EC78AA}"/>
              </a:ext>
            </a:extLst>
          </p:cNvPr>
          <p:cNvCxnSpPr/>
          <p:nvPr userDrawn="1"/>
        </p:nvCxnSpPr>
        <p:spPr>
          <a:xfrm>
            <a:off x="342900" y="3750587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5CC7A03F-3145-447A-B213-A087062AF8C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078061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F81CF66-6442-40C4-B65D-DE1AC62F3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2FAA56-48A8-4CA1-8349-61A91D86E562}"/>
              </a:ext>
            </a:extLst>
          </p:cNvPr>
          <p:cNvSpPr txBox="1"/>
          <p:nvPr userDrawn="1"/>
        </p:nvSpPr>
        <p:spPr>
          <a:xfrm>
            <a:off x="3600449" y="6500811"/>
            <a:ext cx="3499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3896659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Lef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rgbClr val="5185C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594358"/>
            <a:ext cx="2400300" cy="58064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5CC7A03F-3145-447A-B213-A087062AF8C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078061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F81CF66-6442-40C4-B65D-DE1AC62F3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2FAA56-48A8-4CA1-8349-61A91D86E562}"/>
              </a:ext>
            </a:extLst>
          </p:cNvPr>
          <p:cNvSpPr txBox="1"/>
          <p:nvPr userDrawn="1"/>
        </p:nvSpPr>
        <p:spPr>
          <a:xfrm>
            <a:off x="3600449" y="6500811"/>
            <a:ext cx="32489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B622C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545931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R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74865B6-B932-4EA5-B007-84CB4E957C51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>
                <a:solidFill>
                  <a:srgbClr val="4B622C"/>
                </a:solidFill>
                <a:latin typeface="+mn-lt"/>
                <a:ea typeface="+mn-ea"/>
                <a:cs typeface="+mn-cs"/>
              </a:rPr>
              <a:t>© 2025 NEWGEN STRATEGIES AND SOLUTIONS, LLC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9159558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9113141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444" y="594359"/>
            <a:ext cx="2400300" cy="315621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02444" y="3859084"/>
            <a:ext cx="2400300" cy="2541710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95FB8-3C23-445A-9475-DE4501EC78AA}"/>
              </a:ext>
            </a:extLst>
          </p:cNvPr>
          <p:cNvCxnSpPr/>
          <p:nvPr userDrawn="1"/>
        </p:nvCxnSpPr>
        <p:spPr>
          <a:xfrm>
            <a:off x="9502444" y="3750587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0FBFA8-B367-4ED2-BB54-290378DA7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956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D633E7D1-5675-42A0-8594-E7AF35BDB24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645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43506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R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74865B6-B932-4EA5-B007-84CB4E957C51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>
                <a:solidFill>
                  <a:srgbClr val="4B622C"/>
                </a:solidFill>
                <a:latin typeface="+mn-lt"/>
                <a:ea typeface="+mn-ea"/>
                <a:cs typeface="+mn-cs"/>
              </a:rPr>
              <a:t>© 2025 NEWGEN STRATEGIES AND SOLUTIONS, LLC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9159558" y="0"/>
            <a:ext cx="3038093" cy="68580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9113141" y="0"/>
            <a:ext cx="48006" cy="6858000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444" y="594358"/>
            <a:ext cx="2400300" cy="58064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0FBFA8-B367-4ED2-BB54-290378DA7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956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D633E7D1-5675-42A0-8594-E7AF35BDB24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645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2878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ubtext - 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9159558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9113141" y="0"/>
            <a:ext cx="48006" cy="6858000"/>
          </a:xfrm>
          <a:prstGeom prst="rect">
            <a:avLst/>
          </a:prstGeom>
          <a:solidFill>
            <a:srgbClr val="5185C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444" y="594359"/>
            <a:ext cx="2400300" cy="315621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E92DD1-FF38-4086-8020-740F5FFB5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02444" y="3859084"/>
            <a:ext cx="2400300" cy="2630986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A95FB8-3C23-445A-9475-DE4501EC78AA}"/>
              </a:ext>
            </a:extLst>
          </p:cNvPr>
          <p:cNvCxnSpPr/>
          <p:nvPr userDrawn="1"/>
        </p:nvCxnSpPr>
        <p:spPr>
          <a:xfrm>
            <a:off x="9502444" y="3750587"/>
            <a:ext cx="2400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E910EB76-B21F-48C6-B0F7-1CED4280D9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645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F8AD7-D516-48F8-B535-59B8CC71A14E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>
                <a:solidFill>
                  <a:srgbClr val="4B622C"/>
                </a:solidFill>
                <a:latin typeface="+mn-lt"/>
                <a:ea typeface="+mn-ea"/>
                <a:cs typeface="+mn-cs"/>
              </a:rPr>
              <a:t>© 2025 NEWGEN STRATEGIES AND SOLUTIONS, LLC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3940C72-DD67-4F4C-85CF-02FA9EB4C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956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6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6C611D-446C-4ED9-BEC1-F2245C72283E}"/>
              </a:ext>
            </a:extLst>
          </p:cNvPr>
          <p:cNvSpPr/>
          <p:nvPr userDrawn="1"/>
        </p:nvSpPr>
        <p:spPr>
          <a:xfrm>
            <a:off x="9159558" y="0"/>
            <a:ext cx="3038093" cy="68580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3C164-DC92-4F6F-BF5A-0D9B45D61CBF}"/>
              </a:ext>
            </a:extLst>
          </p:cNvPr>
          <p:cNvSpPr/>
          <p:nvPr userDrawn="1"/>
        </p:nvSpPr>
        <p:spPr>
          <a:xfrm>
            <a:off x="9113141" y="0"/>
            <a:ext cx="48006" cy="6858000"/>
          </a:xfrm>
          <a:prstGeom prst="rect">
            <a:avLst/>
          </a:prstGeom>
          <a:solidFill>
            <a:srgbClr val="5185C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EDE0F6-F523-4EEA-8DEC-3651B420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444" y="594358"/>
            <a:ext cx="2400300" cy="58064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E910EB76-B21F-48C6-B0F7-1CED4280D9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645" y="0"/>
            <a:ext cx="9113939" cy="6400800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F8AD7-D516-48F8-B535-59B8CC71A14E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>
                <a:solidFill>
                  <a:srgbClr val="4B622C"/>
                </a:solidFill>
                <a:latin typeface="+mn-lt"/>
                <a:ea typeface="+mn-ea"/>
                <a:cs typeface="+mn-cs"/>
              </a:rPr>
              <a:t>© 2025 NEWGEN STRATEGIES AND SOLUTIONS, LLC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3940C72-DD67-4F4C-85CF-02FA9EB4C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956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4B622C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94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mpl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E3874-6933-4F0C-8930-BE1901D7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2313756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mple Compariso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E3874-6933-4F0C-8930-BE1901D7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607461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mple Comparison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E3874-6933-4F0C-8930-BE1901D7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5321"/>
            <a:ext cx="5181600" cy="45811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199924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/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86BD2-00D9-4EAE-8E2E-26E312C2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2908C-CDD8-48FD-A977-7A224F054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07058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CFE7C-5E75-4C70-B541-389F028D6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30970"/>
            <a:ext cx="5157787" cy="375869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CC15A-B7BF-4DFD-B195-61F933C72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7058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D83FB-CC5B-4BB5-9710-2A7C1AFA3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30970"/>
            <a:ext cx="5183188" cy="3758693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B41B2D-98BA-4B9F-93C6-C17372BA265F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3981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459C5C4-DFD8-46F4-B62D-B76B382630B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A4378A-D6C5-4BEE-8780-41F793D11947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5D33198-0B19-4085-86C9-F0916FA71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1D7D75-EB8B-49B0-9BA0-DE6EF4B3869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641466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/ Title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86BD2-00D9-4EAE-8E2E-26E312C2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2908C-CDD8-48FD-A977-7A224F054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07058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CFE7C-5E75-4C70-B541-389F028D6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30970"/>
            <a:ext cx="5157787" cy="375869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CC15A-B7BF-4DFD-B195-61F933C72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7058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D83FB-CC5B-4BB5-9710-2A7C1AFA3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30970"/>
            <a:ext cx="5183188" cy="3758693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B41B2D-98BA-4B9F-93C6-C17372BA265F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3981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459C5C4-DFD8-46F4-B62D-B76B382630B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A4378A-D6C5-4BEE-8780-41F793D11947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5D33198-0B19-4085-86C9-F0916FA71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1D7D75-EB8B-49B0-9BA0-DE6EF4B3869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191285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/ Titles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86BD2-00D9-4EAE-8E2E-26E312C2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2908C-CDD8-48FD-A977-7A224F054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07058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CFE7C-5E75-4C70-B541-389F028D6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30970"/>
            <a:ext cx="5157787" cy="375869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CC15A-B7BF-4DFD-B195-61F933C72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7058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D83FB-CC5B-4BB5-9710-2A7C1AFA3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30970"/>
            <a:ext cx="5183188" cy="3758693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B41B2D-98BA-4B9F-93C6-C17372BA265F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3981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459C5C4-DFD8-46F4-B62D-B76B382630B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A4378A-D6C5-4BEE-8780-41F793D11947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5D33198-0B19-4085-86C9-F0916FA71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1D7D75-EB8B-49B0-9BA0-DE6EF4B3869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3924682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CC9860-ED0D-401C-AEC4-478DCE02435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3B63A-9E61-4E73-9D86-5D4600CEA649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A307E5-ABF2-42E0-AE2A-67AE570CF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D7B9B-9AF1-4C4E-88CA-32FC6966F5E4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B158080-4BC2-4B97-850B-830A635D5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729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027E668-6492-4E7A-A7DC-A0591B3D4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01209"/>
            <a:ext cx="5157787" cy="498845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37D993-E527-47AC-8E3C-D208FE619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729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73EAEAA5-06C7-41E9-8E83-E5309E5B36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72200" y="1201209"/>
            <a:ext cx="5183188" cy="4988454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4619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itles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CC9860-ED0D-401C-AEC4-478DCE02435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3B63A-9E61-4E73-9D86-5D4600CEA649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A307E5-ABF2-42E0-AE2A-67AE570CF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D7B9B-9AF1-4C4E-88CA-32FC6966F5E4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B158080-4BC2-4B97-850B-830A635D5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729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027E668-6492-4E7A-A7DC-A0591B3D4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01209"/>
            <a:ext cx="5157787" cy="498845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37D993-E527-47AC-8E3C-D208FE619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729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73EAEAA5-06C7-41E9-8E83-E5309E5B36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72200" y="1201209"/>
            <a:ext cx="5183188" cy="4988454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76891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itles Only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CC9860-ED0D-401C-AEC4-478DCE02435B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3B63A-9E61-4E73-9D86-5D4600CEA649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A307E5-ABF2-42E0-AE2A-67AE570CF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D7B9B-9AF1-4C4E-88CA-32FC6966F5E4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B158080-4BC2-4B97-850B-830A635D5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729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027E668-6492-4E7A-A7DC-A0591B3D4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201209"/>
            <a:ext cx="5157787" cy="498845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37D993-E527-47AC-8E3C-D208FE619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729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2462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73EAEAA5-06C7-41E9-8E83-E5309E5B36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72200" y="1201209"/>
            <a:ext cx="5183188" cy="4988454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1244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mparis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 sz="3200"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06AE6-2727-4693-BCE6-40980D041A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4628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B119E3-6F00-4BD3-B2EE-C4FEF3E905E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41665-43AA-438C-A0A4-944ED2FAA3E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5FC08D-CF40-4EF4-BE12-8DA046D1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6A4AD5-AA2D-425C-946E-7C46AA57DC20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B9EA6D-8FC6-44F5-B4A2-A2CFFECCCF6C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783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mparison Al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 sz="3200"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06AE6-2727-4693-BCE6-40980D041A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4628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B119E3-6F00-4BD3-B2EE-C4FEF3E905E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41665-43AA-438C-A0A4-944ED2FAA3E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5FC08D-CF40-4EF4-BE12-8DA046D1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6A4AD5-AA2D-425C-946E-7C46AA57DC20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B9EA6D-8FC6-44F5-B4A2-A2CFFECCCF6C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672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mparison Alt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 sz="3200"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06AE6-2727-4693-BCE6-40980D041A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4628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B119E3-6F00-4BD3-B2EE-C4FEF3E905EE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41665-43AA-438C-A0A4-944ED2FAA3E3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5FC08D-CF40-4EF4-BE12-8DA046D1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6A4AD5-AA2D-425C-946E-7C46AA57DC20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B9EA6D-8FC6-44F5-B4A2-A2CFFECCCF6C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03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32E4C1-28C5-4BB6-BEDE-4BDF4E0BC6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1595426"/>
            <a:ext cx="5181600" cy="458153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5426"/>
            <a:ext cx="5181600" cy="4581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480803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32E4C1-28C5-4BB6-BEDE-4BDF4E0BC6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1595426"/>
            <a:ext cx="5181600" cy="458153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5426"/>
            <a:ext cx="5181600" cy="4581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28310349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32E4C1-28C5-4BB6-BEDE-4BDF4E0BC6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1595426"/>
            <a:ext cx="5181600" cy="458153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5426"/>
            <a:ext cx="5181600" cy="4581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8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1793769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4135" y="1595426"/>
            <a:ext cx="5181600" cy="457906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0345408-BCCC-4003-9CF7-CC93D0EF372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595426"/>
            <a:ext cx="5181600" cy="457906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5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2196440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4135" y="1595426"/>
            <a:ext cx="5181600" cy="457906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0345408-BCCC-4003-9CF7-CC93D0EF372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595426"/>
            <a:ext cx="5181600" cy="457906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5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32744994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67B7-E7C5-4FF4-8F28-269D05FE6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4135" y="1595426"/>
            <a:ext cx="5181600" cy="457906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buClrTx/>
              <a:defRPr/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0345408-BCCC-4003-9CF7-CC93D0EF372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595426"/>
            <a:ext cx="5181600" cy="457906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F816-A8DF-4E5F-A7FB-85C2DD50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2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34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A5AA3F-F978-4C3E-9673-4A38806A6C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67335"/>
            <a:ext cx="1051560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DBC2-F83B-4E97-BB78-ACC8938F2775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0DCE3-C2D6-4149-8F69-8CC360D52F34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0262DD7-122D-4810-8147-E548A5868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055BE1-00D2-43EB-987F-9445F999CF5B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</p:spTree>
    <p:extLst>
      <p:ext uri="{BB962C8B-B14F-4D97-AF65-F5344CB8AC3E}">
        <p14:creationId xmlns:p14="http://schemas.microsoft.com/office/powerpoint/2010/main" val="6144049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65CB478A-8BD7-4E07-9727-4D646BAAA00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36612" y="2049449"/>
            <a:ext cx="3932237" cy="3820777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5515A4-B6F4-4844-9BAB-B22B05FBB222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2508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191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eft Ima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65CB478A-8BD7-4E07-9727-4D646BAAA00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36612" y="2049449"/>
            <a:ext cx="3932237" cy="3820777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5515A4-B6F4-4844-9BAB-B22B05FBB222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2508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5471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eft Image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800"/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/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13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65CB478A-8BD7-4E07-9727-4D646BAAA00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36612" y="2049449"/>
            <a:ext cx="3932237" cy="3820777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5515A4-B6F4-4844-9BAB-B22B05FBB222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2508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8407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2073455"/>
            <a:ext cx="3929061" cy="379677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>
                <a:solidFill>
                  <a:schemeClr val="tx1"/>
                </a:solidFill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>
                <a:solidFill>
                  <a:schemeClr val="tx1"/>
                </a:solidFill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DF2EC66C-E409-409B-8AC8-E80AE45C967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186364" y="984949"/>
            <a:ext cx="6172200" cy="4873625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rgbClr val="8FA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70559-9FC2-42C5-9D77-22B5535F1BD5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2682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Right Ima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2073455"/>
            <a:ext cx="3929061" cy="379677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>
                <a:solidFill>
                  <a:schemeClr val="tx1"/>
                </a:solidFill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>
                <a:solidFill>
                  <a:schemeClr val="tx1"/>
                </a:solidFill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DF2EC66C-E409-409B-8AC8-E80AE45C967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186364" y="984949"/>
            <a:ext cx="6172200" cy="4873625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70559-9FC2-42C5-9D77-22B5535F1BD5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9517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Right Image_Blu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BB1D-0D9E-434A-9890-63426EF2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2073455"/>
            <a:ext cx="3929061" cy="379677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Tx/>
              <a:defRPr 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400">
                <a:solidFill>
                  <a:schemeClr val="tx1"/>
                </a:solidFill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  <a:defRPr sz="2000">
                <a:solidFill>
                  <a:schemeClr val="tx1"/>
                </a:solidFill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DF2EC66C-E409-409B-8AC8-E80AE45C967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186364" y="984949"/>
            <a:ext cx="6172200" cy="4873625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picture; licensed photos saved at S:\Business Development\Images-Graphics\01_Licensed Photos or contact Nicole Levinson for custom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C7601-7F57-4AD0-923B-EB97833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9249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kern="1200" cap="all" baseline="0" dirty="0">
                <a:solidFill>
                  <a:srgbClr val="246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C9C58-CDE0-4853-B83D-C52AF2EF0A24}"/>
              </a:ext>
            </a:extLst>
          </p:cNvPr>
          <p:cNvSpPr/>
          <p:nvPr userDrawn="1"/>
        </p:nvSpPr>
        <p:spPr>
          <a:xfrm>
            <a:off x="0" y="6400800"/>
            <a:ext cx="1218961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57DF4E-248B-464E-B07B-0F26D67D8AD0}"/>
              </a:ext>
            </a:extLst>
          </p:cNvPr>
          <p:cNvSpPr/>
          <p:nvPr userDrawn="1"/>
        </p:nvSpPr>
        <p:spPr>
          <a:xfrm>
            <a:off x="13" y="6342065"/>
            <a:ext cx="12189617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E9180F8-2500-4DFE-BAD7-AA1909160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C78313-A94D-4C90-938B-E65796755FDA}"/>
              </a:ext>
            </a:extLst>
          </p:cNvPr>
          <p:cNvSpPr txBox="1"/>
          <p:nvPr userDrawn="1"/>
        </p:nvSpPr>
        <p:spPr>
          <a:xfrm>
            <a:off x="735877" y="6533821"/>
            <a:ext cx="6447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</a:rPr>
              <a:t>© 2025 NEWGEN STRATEGIES AND SOLUTIONS, LLC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70559-9FC2-42C5-9D77-22B5535F1BD5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5166"/>
            <a:ext cx="3931920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0674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15D271-132F-478A-B34B-BA2C3981F228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rgbClr val="657F1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57F14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1B9C60-C25F-4CA8-833F-C92B01883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baseline="0">
                <a:solidFill>
                  <a:srgbClr val="24628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B3C4FFB-9AD3-450C-BD62-1932CC4B9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81011"/>
            <a:ext cx="105156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cap="none" spc="50" baseline="0">
                <a:solidFill>
                  <a:srgbClr val="24628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47A676-91FF-476E-AF93-44095B79151B}"/>
              </a:ext>
            </a:extLst>
          </p:cNvPr>
          <p:cNvCxnSpPr>
            <a:cxnSpLocks/>
          </p:cNvCxnSpPr>
          <p:nvPr userDrawn="1"/>
        </p:nvCxnSpPr>
        <p:spPr>
          <a:xfrm>
            <a:off x="933797" y="3882227"/>
            <a:ext cx="10324407" cy="0"/>
          </a:xfrm>
          <a:prstGeom prst="line">
            <a:avLst/>
          </a:prstGeom>
          <a:ln w="9525">
            <a:solidFill>
              <a:srgbClr val="657F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623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pli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A4DF6-E1C4-442A-B33B-3B8CDA86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92FD84D4-00AC-4608-9CB9-8411E1AB2CAD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A65188EF-2953-4E9D-B092-4D72BD2981F9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6F97D88-2C15-421D-961F-97D5C67B7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cap="none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51792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pli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A4DF6-E1C4-442A-B33B-3B8CDA86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92FD84D4-00AC-4608-9CB9-8411E1AB2CAD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A65188EF-2953-4E9D-B092-4D72BD2981F9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6F97D88-2C15-421D-961F-97D5C67B7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cap="none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3859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A4DF6-E1C4-442A-B33B-3B8CDA86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6F97D88-2C15-421D-961F-97D5C67B7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cap="none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07967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8900A1-BDBF-402D-9F7C-7AB528BF4FE9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246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A4DF6-E1C4-442A-B33B-3B8CDA862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6F97D88-2C15-421D-961F-97D5C67B7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cap="none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33789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6F4A08-451C-4F95-B7A1-6BB4A091A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47" y="5622902"/>
            <a:ext cx="4164132" cy="104250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7216079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apo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1ABB8D-8074-92A5-6484-0A30163AD9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5618089"/>
            <a:ext cx="431024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13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s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710F9E-D587-B3F6-62C3-C69EBDC03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846" y="5597024"/>
            <a:ext cx="431024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00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l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D8B9C3-7758-46F2-8EA2-ACE1826EA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24" y="5540704"/>
            <a:ext cx="4164128" cy="11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928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n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66B082-D316-550F-FD0C-9676FF16E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897" y="5598514"/>
            <a:ext cx="431634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861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fay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6F4A08-451C-4F95-B7A1-6BB4A091A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51" y="5622902"/>
            <a:ext cx="4164124" cy="104250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0070257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6F4A08-451C-4F95-B7A1-6BB4A091A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51" y="5622902"/>
            <a:ext cx="4164124" cy="104250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7079955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hv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070F7C8-1793-4A40-9C32-1650E80DE907}"/>
              </a:ext>
            </a:extLst>
          </p:cNvPr>
          <p:cNvSpPr txBox="1">
            <a:spLocks/>
          </p:cNvSpPr>
          <p:nvPr userDrawn="1"/>
        </p:nvSpPr>
        <p:spPr>
          <a:xfrm>
            <a:off x="557784" y="5649438"/>
            <a:ext cx="4258938" cy="9078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b="1" kern="1200" cap="all" spc="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NewGen Strategies and Solutions</a:t>
            </a:r>
          </a:p>
          <a:p>
            <a:pPr algn="l"/>
            <a:r>
              <a:rPr lang="en-US" dirty="0"/>
              <a:t>49 Music Square West, Suite 505</a:t>
            </a:r>
          </a:p>
          <a:p>
            <a:pPr algn="l"/>
            <a:r>
              <a:rPr lang="en-US" dirty="0"/>
              <a:t>Nashville, TN  37203</a:t>
            </a:r>
          </a:p>
        </p:txBody>
      </p:sp>
    </p:spTree>
    <p:extLst>
      <p:ext uri="{BB962C8B-B14F-4D97-AF65-F5344CB8AC3E}">
        <p14:creationId xmlns:p14="http://schemas.microsoft.com/office/powerpoint/2010/main" val="31864685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la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6F4A08-451C-4F95-B7A1-6BB4A091A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53" y="5622902"/>
            <a:ext cx="4164120" cy="104250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272285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t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D96386-014D-4CCC-A1E4-9A4010A0359B}"/>
              </a:ext>
            </a:extLst>
          </p:cNvPr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4B6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 descr="An empty placeholder to add an image. Click on the placeholder and select the image that you wish to add">
            <a:extLst>
              <a:ext uri="{FF2B5EF4-FFF2-40B4-BE49-F238E27FC236}">
                <a16:creationId xmlns:a16="http://schemas.microsoft.com/office/drawing/2014/main" id="{178B4619-54C4-4902-BF6A-85ACF7A9038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1999" cy="4745736"/>
          </a:xfrm>
          <a:prstGeom prst="rect">
            <a:avLst/>
          </a:prstGeo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589106-5C01-4F6D-8F2A-068A5337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820075"/>
            <a:ext cx="11125200" cy="6773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cap="all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6F4A08-451C-4F95-B7A1-6BB4A091A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47" y="5622902"/>
            <a:ext cx="4164132" cy="1042505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18FE4393-F7E5-4691-9CE9-0224EBAFA2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662" y="5706737"/>
            <a:ext cx="4258938" cy="9078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 b="1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insert personal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63453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59141-3AC6-4FF2-BCD3-B87EB5D9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9A7F0-E316-453B-9A55-CC99DB198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̶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Font typeface="Calibri" panose="020F0502020204030204" pitchFamily="34" charset="0"/>
              <a:buChar char="»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500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F0502020204030204" pitchFamily="34" charset="0"/>
        <a:buChar char="̶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F0502020204030204" pitchFamily="34" charset="0"/>
        <a:buChar char="̶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F050202020403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0A8BE97-82CD-4BEB-846F-702E552B4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2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5" r:id="rId2"/>
    <p:sldLayoutId id="2147483729" r:id="rId3"/>
    <p:sldLayoutId id="2147483668" r:id="rId4"/>
    <p:sldLayoutId id="2147483711" r:id="rId5"/>
    <p:sldLayoutId id="2147483689" r:id="rId6"/>
    <p:sldLayoutId id="2147483712" r:id="rId7"/>
    <p:sldLayoutId id="214748373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F5915A2-4E01-4D20-BE90-E4D8F4B7AC26}"/>
              </a:ext>
            </a:extLst>
          </p:cNvPr>
          <p:cNvSpPr txBox="1">
            <a:spLocks/>
          </p:cNvSpPr>
          <p:nvPr userDrawn="1"/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847C55-251E-41D8-9A30-FD7614DC7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4140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58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21" r:id="rId2"/>
    <p:sldLayoutId id="2147483716" r:id="rId3"/>
    <p:sldLayoutId id="2147483722" r:id="rId4"/>
    <p:sldLayoutId id="2147483717" r:id="rId5"/>
    <p:sldLayoutId id="2147483723" r:id="rId6"/>
    <p:sldLayoutId id="2147483718" r:id="rId7"/>
    <p:sldLayoutId id="214748372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EEF687E-AF9D-4F25-8B96-6A445CE8C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4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0" r:id="rId2"/>
    <p:sldLayoutId id="2147483730" r:id="rId3"/>
    <p:sldLayoutId id="2147483653" r:id="rId4"/>
    <p:sldLayoutId id="2147483726" r:id="rId5"/>
    <p:sldLayoutId id="2147483731" r:id="rId6"/>
    <p:sldLayoutId id="2147483669" r:id="rId7"/>
    <p:sldLayoutId id="2147483727" r:id="rId8"/>
    <p:sldLayoutId id="2147483732" r:id="rId9"/>
    <p:sldLayoutId id="2147483656" r:id="rId10"/>
    <p:sldLayoutId id="2147483728" r:id="rId11"/>
    <p:sldLayoutId id="214748373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A4DC4A0-03D0-4326-9F42-A79B86246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3" r:id="rId2"/>
    <p:sldLayoutId id="2147483687" r:id="rId3"/>
    <p:sldLayoutId id="2147483681" r:id="rId4"/>
    <p:sldLayoutId id="2147483684" r:id="rId5"/>
    <p:sldLayoutId id="2147483734" r:id="rId6"/>
    <p:sldLayoutId id="2147483662" r:id="rId7"/>
    <p:sldLayoutId id="2147483685" r:id="rId8"/>
    <p:sldLayoutId id="2147483735" r:id="rId9"/>
    <p:sldLayoutId id="2147483682" r:id="rId10"/>
    <p:sldLayoutId id="2147483686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79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7" r:id="rId4"/>
    <p:sldLayoutId id="2147483688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2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671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5343EA-937A-43E5-6128-A54EA9F8F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59" y="4463305"/>
            <a:ext cx="10515600" cy="1429495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4400" dirty="0"/>
              <a:t>Pool Utility Update</a:t>
            </a:r>
            <a:br>
              <a:rPr lang="en-US" sz="2800" dirty="0"/>
            </a:br>
            <a:r>
              <a:rPr lang="en-US" sz="2400" dirty="0"/>
              <a:t>Township of Verona</a:t>
            </a:r>
            <a:br>
              <a:rPr lang="en-US" sz="2400" dirty="0"/>
            </a:br>
            <a:r>
              <a:rPr lang="en-US" sz="1800" dirty="0"/>
              <a:t>Presentation to the Mayor and Council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10174B-B0D1-8F6F-32DD-93DC9EF1DA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325" y="3902205"/>
            <a:ext cx="10547350" cy="38487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November 10,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5647F2-EBCD-D44F-D3BC-519F70EF51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77"/>
          <a:stretch/>
        </p:blipFill>
        <p:spPr>
          <a:xfrm>
            <a:off x="822325" y="399555"/>
            <a:ext cx="10516234" cy="332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20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E4F8864-1598-9CDA-7E24-6B5D3C49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Presentation 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8DB8C-3808-E778-6655-D7EB5F554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0298" y="6533821"/>
            <a:ext cx="773502" cy="228600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 descr="A notebook with a spiral bound on a wooden surface&#10;&#10;Description automatically generated">
            <a:extLst>
              <a:ext uri="{FF2B5EF4-FFF2-40B4-BE49-F238E27FC236}">
                <a16:creationId xmlns:a16="http://schemas.microsoft.com/office/drawing/2014/main" id="{F263A0F0-14BE-7F69-CB54-6A07EB0E50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2" t="5325" r="4517" b="9691"/>
          <a:stretch/>
        </p:blipFill>
        <p:spPr>
          <a:xfrm>
            <a:off x="7631545" y="1194937"/>
            <a:ext cx="3509819" cy="4468126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C881CD2-277A-09E0-DE43-D7B51ED38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2603753"/>
              </p:ext>
            </p:extLst>
          </p:nvPr>
        </p:nvGraphicFramePr>
        <p:xfrm>
          <a:off x="757382" y="1194937"/>
          <a:ext cx="6502400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866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 xmlns:a16="http://schemas.microsoft.com/office/drawing/2014/main" xmlns:a14="http://schemas.microsoft.com/office/drawing/2010/main" xmlns:dgm="http://schemas.openxmlformats.org/drawingml/2006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165B7C-1487-7760-C287-B0E1A289FA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Pool Utility Study background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86A95C7-FEA2-C42E-C24B-BC1374A24E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25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A1D9-54D0-0922-E578-21B79E7EB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579"/>
            <a:ext cx="10515600" cy="747081"/>
          </a:xfrm>
        </p:spPr>
        <p:txBody>
          <a:bodyPr>
            <a:normAutofit/>
          </a:bodyPr>
          <a:lstStyle/>
          <a:p>
            <a:r>
              <a:rPr lang="en-US" dirty="0"/>
              <a:t>Study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51FD4-D9A0-F9F0-D43C-CFEDEA48C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9725DEB-9065-D54E-5CC1-F569231E1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1050637"/>
            <a:ext cx="10583333" cy="506649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In 2024, NewGen was tasked with developing forecasts to achieve a self-liquidating Pool Utility. Key elements included:</a:t>
            </a:r>
          </a:p>
          <a:p>
            <a:pPr lvl="1"/>
            <a:r>
              <a:rPr lang="en-US" sz="2800" dirty="0"/>
              <a:t>Loss of American Rescue Plan Act funds ($200,000).</a:t>
            </a:r>
          </a:p>
          <a:p>
            <a:pPr lvl="1"/>
            <a:r>
              <a:rPr lang="en-US" sz="2800" dirty="0"/>
              <a:t>Potential for pilot program to include Out-of-Town Family memberships.</a:t>
            </a:r>
          </a:p>
          <a:p>
            <a:pPr lvl="1"/>
            <a:r>
              <a:rPr lang="en-US" sz="2800" dirty="0"/>
              <a:t>Addition of water purchases, buildings and grounds, and recreation costs not typically included in the Pool Utility.</a:t>
            </a:r>
          </a:p>
          <a:p>
            <a:r>
              <a:rPr lang="en-US" sz="3200" dirty="0"/>
              <a:t>Based on NewGen’s recommendation, the Council adopted a 15% increase in pool membership fees for 2025.</a:t>
            </a:r>
          </a:p>
          <a:p>
            <a:pPr lvl="1"/>
            <a:r>
              <a:rPr lang="en-US" sz="2800" dirty="0"/>
              <a:t>Planned phase-in of fee increases to use $140,000 of Pool Utility Fund Balance over three years to stabilize rates.</a:t>
            </a:r>
          </a:p>
          <a:p>
            <a:pPr lvl="1"/>
            <a:r>
              <a:rPr lang="en-US" sz="2800" dirty="0"/>
              <a:t>Did not include Out-of-Town Family memberships.</a:t>
            </a:r>
          </a:p>
          <a:p>
            <a:pPr lvl="1"/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 xmlns:a16="http://schemas.microsoft.com/office/drawing/2014/main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D854-4D24-C060-17CC-BA8426C0D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NewGen’s 2024 Pool Fee Forecast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18C45-CCAE-E6DC-0D1F-73C632D5C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E2E3CA-7C86-0E6B-6F70-F71D31E17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653373"/>
              </p:ext>
            </p:extLst>
          </p:nvPr>
        </p:nvGraphicFramePr>
        <p:xfrm>
          <a:off x="838199" y="1013247"/>
          <a:ext cx="10515601" cy="51511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588491">
                  <a:extLst>
                    <a:ext uri="{9D8B030D-6E8A-4147-A177-3AD203B41FA5}">
                      <a16:colId xmlns:a16="http://schemas.microsoft.com/office/drawing/2014/main" val="4176948463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2088896886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3129668384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6868048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745721879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3883106738"/>
                    </a:ext>
                  </a:extLst>
                </a:gridCol>
                <a:gridCol w="1321185">
                  <a:extLst>
                    <a:ext uri="{9D8B030D-6E8A-4147-A177-3AD203B41FA5}">
                      <a16:colId xmlns:a16="http://schemas.microsoft.com/office/drawing/2014/main" val="418658629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solidFill>
                            <a:schemeClr val="bg1"/>
                          </a:solidFill>
                          <a:effectLst/>
                        </a:rPr>
                        <a:t>2027</a:t>
                      </a:r>
                      <a:endParaRPr lang="en-US" sz="2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2028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2029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2362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Percent Change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0127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Dollar Change (Family)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$85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2966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7565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>
                          <a:solidFill>
                            <a:srgbClr val="000000"/>
                          </a:solidFill>
                          <a:effectLst/>
                        </a:rPr>
                        <a:t>Membership Fee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4463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Couple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$547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$630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$695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$715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$735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$755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41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Family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$605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$695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$765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$790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$815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$840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8068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Caregiver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$150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$175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$195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$205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0277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Firefighter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 -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-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-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-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-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-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17897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Parent and Child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$518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$595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$655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$675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$695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$715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4520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$397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$455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$500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$515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$530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$545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67640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Twilight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$236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$305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$315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$325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3481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Senior Citizen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$195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$250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$260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$270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$280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5880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CDEB4-E79E-4E3E-BE53-3715943C9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A98B-8CCA-CDF9-CA51-7E1A20E12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579"/>
            <a:ext cx="10515600" cy="747081"/>
          </a:xfrm>
        </p:spPr>
        <p:txBody>
          <a:bodyPr>
            <a:normAutofit/>
          </a:bodyPr>
          <a:lstStyle/>
          <a:p>
            <a:r>
              <a:rPr lang="en-US" dirty="0"/>
              <a:t>2025 Update Scope of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8371D-E433-A3F7-B1C1-8B4B0AED3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C6601D-7DC0-9774-2500-258495CD0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9103"/>
            <a:ext cx="10515600" cy="5066495"/>
          </a:xfrm>
        </p:spPr>
        <p:txBody>
          <a:bodyPr>
            <a:normAutofit/>
          </a:bodyPr>
          <a:lstStyle/>
          <a:p>
            <a:r>
              <a:rPr lang="en-US" sz="3600" dirty="0"/>
              <a:t>NewGen was tasked with updating the Pool Utility’s financial model:</a:t>
            </a:r>
          </a:p>
          <a:p>
            <a:pPr lvl="1"/>
            <a:r>
              <a:rPr lang="en-US" sz="3200" dirty="0"/>
              <a:t>Actual 2025 Operating Costs and Revenues</a:t>
            </a:r>
          </a:p>
          <a:p>
            <a:pPr lvl="1"/>
            <a:r>
              <a:rPr lang="en-US" sz="3200" dirty="0"/>
              <a:t>Actual 2025 memberships</a:t>
            </a:r>
          </a:p>
          <a:p>
            <a:pPr lvl="1"/>
            <a:r>
              <a:rPr lang="en-US" sz="3200" dirty="0"/>
              <a:t>Estimated end of 2025 Pool Utility Fund Balance</a:t>
            </a:r>
          </a:p>
          <a:p>
            <a:r>
              <a:rPr lang="en-US" sz="3600" dirty="0"/>
              <a:t>Develop a new three-year forecast of Pool Membership fees that includes Out-of-Town Family memberships.</a:t>
            </a:r>
            <a:endParaRPr lang="en-US" sz="3200" dirty="0"/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495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 xmlns:a16="http://schemas.microsoft.com/office/drawing/2014/main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D93B-92FE-FAA4-4B7C-8A308B9B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5AF82-A209-16BA-9F84-AB30B32F1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2025 Pool Results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4089BC5-808E-25C1-81B3-4DD44FE13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AA1E8-3CE4-A5E7-038D-97B1BACA2E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8888" y="6534150"/>
            <a:ext cx="773112" cy="228600"/>
          </a:xfrm>
          <a:prstGeom prst="rect">
            <a:avLst/>
          </a:prstGeom>
        </p:spPr>
        <p:txBody>
          <a:bodyPr/>
          <a:lstStyle/>
          <a:p>
            <a:fld id="{E31375A4-56A4-47D6-9801-1991572033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AACAA-AAA6-F0F6-6DE1-1AB580DDA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B6609-3E1F-6AF0-6B81-B15455824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35" y="585892"/>
            <a:ext cx="2607734" cy="5806441"/>
          </a:xfrm>
        </p:spPr>
        <p:txBody>
          <a:bodyPr>
            <a:normAutofit/>
          </a:bodyPr>
          <a:lstStyle/>
          <a:p>
            <a:r>
              <a:rPr lang="en-US" dirty="0"/>
              <a:t>2025 Forecasted vs. </a:t>
            </a:r>
            <a:br>
              <a:rPr lang="en-US" dirty="0"/>
            </a:br>
            <a:r>
              <a:rPr lang="en-US" dirty="0"/>
              <a:t>2025 Actual Pool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19760-F44D-164F-58AF-0E165993F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4011FC-1406-4979-243A-8043598AA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012410"/>
              </p:ext>
            </p:extLst>
          </p:nvPr>
        </p:nvGraphicFramePr>
        <p:xfrm>
          <a:off x="3881582" y="224988"/>
          <a:ext cx="7472218" cy="60198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052618">
                  <a:extLst>
                    <a:ext uri="{9D8B030D-6E8A-4147-A177-3AD203B41FA5}">
                      <a16:colId xmlns:a16="http://schemas.microsoft.com/office/drawing/2014/main" val="212144602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1083246274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1177097116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4115657491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(nearest 1,000)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Forecasted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Actual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91636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$401,000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$354,000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($47,000)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14582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Electricity and Chemicals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$78,000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$90,000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$12,000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235852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$93,000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$96,000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91326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Purchases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$53,000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($8,000)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6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Buildings and Grounds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($18,000)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558882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Recreation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($16,000)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2718097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Projects / Reserves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$50,000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$79,000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6229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Debt Service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$333,000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$334,000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22846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$1,040,000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$997,000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($43,000)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80428903"/>
                  </a:ext>
                </a:extLst>
              </a:tr>
              <a:tr h="13896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324258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Membership Fees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$958,000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$774,000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($184,000)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65417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Revenues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$49,000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$109,000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$60,000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65973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Revenues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$1,008,000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$883,000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($125,000)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68665355"/>
                  </a:ext>
                </a:extLst>
              </a:tr>
              <a:tr h="13896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23366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 Cash Flow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($33,000)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($114,000)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($81,000)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754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36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EEE7F-63FB-AE55-F6D7-E6C90FA15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5F05FB-9C7D-37AC-AF0E-C0890E51A9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Updated Recommendations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3DB441E-400B-2944-80D0-1CDF34679A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702F4-E05F-EEF0-7973-6F0D49D9E4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8888" y="6534150"/>
            <a:ext cx="773112" cy="228600"/>
          </a:xfrm>
          <a:prstGeom prst="rect">
            <a:avLst/>
          </a:prstGeom>
        </p:spPr>
        <p:txBody>
          <a:bodyPr/>
          <a:lstStyle/>
          <a:p>
            <a:fld id="{E31375A4-56A4-47D6-9801-1991572033F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3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A6A6-9B18-CE18-4242-2075B4180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17004-E792-DFD7-A559-A5673994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579"/>
            <a:ext cx="10515600" cy="747081"/>
          </a:xfrm>
        </p:spPr>
        <p:txBody>
          <a:bodyPr>
            <a:normAutofit/>
          </a:bodyPr>
          <a:lstStyle/>
          <a:p>
            <a:r>
              <a:rPr lang="en-US" dirty="0"/>
              <a:t>Key Items Impacting NewGen’s Updated Forecast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C29F2-E4B5-5C8F-5DEA-8F6E8DF2D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386600A-CEA0-3B3A-0D64-69A212B6A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4" y="1050637"/>
            <a:ext cx="10549466" cy="506649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Items already included in 2024 forecast: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Payoff of Series 2013 debt in 2026 (-$127,000).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Removal of Emergency Authorizations in 2026 (-$90,000).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Splash Pad debt service beginning in 2027 (+$153,000).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Big Pool Replastering debt service beginning in 2027 (+$54,000).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Basketball Court Improvements debt service beginning in 2028 (+$9,000).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3200" dirty="0"/>
              <a:t>New Items included in 2025 forecast: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Addition of 100 Out-of-Town Family memberships at a fee of $1,000 each.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Bond funding of $50,000 for Repairs to Main Building (+$8,500).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One-time increase in Furniture replacement in 2026 (+$45,000).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378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 xmlns:a16="http://schemas.microsoft.com/office/drawing/2014/main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9D8D-FB97-380E-4196-6A76E14E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64D5-B1C3-F070-AAA7-88571A48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Updated 2025 Pool Fee Forecast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3DC02-3E4F-2CB3-D4E2-09DB3EA9D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9505AC-3DED-8630-9758-6C906F826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158845"/>
              </p:ext>
            </p:extLst>
          </p:nvPr>
        </p:nvGraphicFramePr>
        <p:xfrm>
          <a:off x="3310466" y="594358"/>
          <a:ext cx="8686801" cy="55473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344333">
                  <a:extLst>
                    <a:ext uri="{9D8B030D-6E8A-4147-A177-3AD203B41FA5}">
                      <a16:colId xmlns:a16="http://schemas.microsoft.com/office/drawing/2014/main" val="4176948463"/>
                    </a:ext>
                  </a:extLst>
                </a:gridCol>
                <a:gridCol w="1335617">
                  <a:extLst>
                    <a:ext uri="{9D8B030D-6E8A-4147-A177-3AD203B41FA5}">
                      <a16:colId xmlns:a16="http://schemas.microsoft.com/office/drawing/2014/main" val="2088896886"/>
                    </a:ext>
                  </a:extLst>
                </a:gridCol>
                <a:gridCol w="1335617">
                  <a:extLst>
                    <a:ext uri="{9D8B030D-6E8A-4147-A177-3AD203B41FA5}">
                      <a16:colId xmlns:a16="http://schemas.microsoft.com/office/drawing/2014/main" val="3129668384"/>
                    </a:ext>
                  </a:extLst>
                </a:gridCol>
                <a:gridCol w="1335617">
                  <a:extLst>
                    <a:ext uri="{9D8B030D-6E8A-4147-A177-3AD203B41FA5}">
                      <a16:colId xmlns:a16="http://schemas.microsoft.com/office/drawing/2014/main" val="6868048"/>
                    </a:ext>
                  </a:extLst>
                </a:gridCol>
                <a:gridCol w="1335617">
                  <a:extLst>
                    <a:ext uri="{9D8B030D-6E8A-4147-A177-3AD203B41FA5}">
                      <a16:colId xmlns:a16="http://schemas.microsoft.com/office/drawing/2014/main" val="745721879"/>
                    </a:ext>
                  </a:extLst>
                </a:gridCol>
              </a:tblGrid>
              <a:tr h="119589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solidFill>
                            <a:schemeClr val="bg1"/>
                          </a:solidFill>
                          <a:effectLst/>
                        </a:rPr>
                        <a:t>2027</a:t>
                      </a:r>
                      <a:endParaRPr lang="en-US" sz="2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2028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236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Percent Change (Inside Fees)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60127005"/>
                  </a:ext>
                </a:extLst>
              </a:tr>
              <a:tr h="11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Dollar Change (Family)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16296648"/>
                  </a:ext>
                </a:extLst>
              </a:tr>
              <a:tr h="119589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4756518"/>
                  </a:ext>
                </a:extLst>
              </a:tr>
              <a:tr h="11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>
                          <a:solidFill>
                            <a:srgbClr val="000000"/>
                          </a:solidFill>
                          <a:effectLst/>
                        </a:rPr>
                        <a:t>Membership Fee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446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$629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$642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$655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$668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10241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Family (Inside Town)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$696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$710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$724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$738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659806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Family (Outside Town)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$1,100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$1,200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05520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$173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$184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10277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Firefighter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781789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Parent and Child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$596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$608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$620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$632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44520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Individual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$457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$466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$475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$485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46764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Twilight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$271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$276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$282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$288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823481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Senior Citizen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$224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$228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$233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$238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305880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52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3E38-D0AF-4A80-D1B3-D03FD2D62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DB46F8-9F29-8574-9B39-F37E355035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Cash Flow Forecast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BEA30EF-D1E6-C29F-C0DB-D641F06689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1BDA5-3E59-2B26-2A49-C1D4505F32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18888" y="6534150"/>
            <a:ext cx="773112" cy="228600"/>
          </a:xfrm>
          <a:prstGeom prst="rect">
            <a:avLst/>
          </a:prstGeom>
        </p:spPr>
        <p:txBody>
          <a:bodyPr/>
          <a:lstStyle/>
          <a:p>
            <a:fld id="{E31375A4-56A4-47D6-9801-1991572033F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55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E22E6-361E-52FD-0054-D930DBCB9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84F6E-0208-9BF0-B1C7-0E60DEF7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94358"/>
            <a:ext cx="2590801" cy="5806441"/>
          </a:xfrm>
        </p:spPr>
        <p:txBody>
          <a:bodyPr>
            <a:normAutofit/>
          </a:bodyPr>
          <a:lstStyle/>
          <a:p>
            <a:r>
              <a:rPr lang="en-US" dirty="0"/>
              <a:t>Updated Cash Flow Forecast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BF51E-07E3-72CA-36BE-59A44A894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D0D25AC-15B6-48D9-2D9F-9CE383A81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442569"/>
              </p:ext>
            </p:extLst>
          </p:nvPr>
        </p:nvGraphicFramePr>
        <p:xfrm>
          <a:off x="3403558" y="193981"/>
          <a:ext cx="8390507" cy="617369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039575">
                  <a:extLst>
                    <a:ext uri="{9D8B030D-6E8A-4147-A177-3AD203B41FA5}">
                      <a16:colId xmlns:a16="http://schemas.microsoft.com/office/drawing/2014/main" val="2121446022"/>
                    </a:ext>
                  </a:extLst>
                </a:gridCol>
                <a:gridCol w="1337733">
                  <a:extLst>
                    <a:ext uri="{9D8B030D-6E8A-4147-A177-3AD203B41FA5}">
                      <a16:colId xmlns:a16="http://schemas.microsoft.com/office/drawing/2014/main" val="1083246274"/>
                    </a:ext>
                  </a:extLst>
                </a:gridCol>
                <a:gridCol w="1337733">
                  <a:extLst>
                    <a:ext uri="{9D8B030D-6E8A-4147-A177-3AD203B41FA5}">
                      <a16:colId xmlns:a16="http://schemas.microsoft.com/office/drawing/2014/main" val="1177097116"/>
                    </a:ext>
                  </a:extLst>
                </a:gridCol>
                <a:gridCol w="1337733">
                  <a:extLst>
                    <a:ext uri="{9D8B030D-6E8A-4147-A177-3AD203B41FA5}">
                      <a16:colId xmlns:a16="http://schemas.microsoft.com/office/drawing/2014/main" val="4115657491"/>
                    </a:ext>
                  </a:extLst>
                </a:gridCol>
                <a:gridCol w="1337733">
                  <a:extLst>
                    <a:ext uri="{9D8B030D-6E8A-4147-A177-3AD203B41FA5}">
                      <a16:colId xmlns:a16="http://schemas.microsoft.com/office/drawing/2014/main" val="769863617"/>
                    </a:ext>
                  </a:extLst>
                </a:gridCol>
              </a:tblGrid>
              <a:tr h="23342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(nearest 1,000)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916367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$354,000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$370,000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$388,000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$407,000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0145828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Electricity and Chemicals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$90,000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$93,000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$96,000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$99,000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2358521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$96,000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$94,000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$98,000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$101,000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9132602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Purchases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$47,000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$48,000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$50,000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366002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Buildings and Grounds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$61,000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$64,000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$66,000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5588826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Recreation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2718097"/>
                  </a:ext>
                </a:extLst>
              </a:tr>
              <a:tr h="41297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Projects / Reserves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$79,000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$5,000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$75,000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$62,000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8622905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Debt Service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$334,000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$333,000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$231,000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$240,000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228464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$997,000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$1,003,000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$1,000,000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$1,025,000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80428903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3242583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Membership Fees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$774,000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$891,000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$922,000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$959,000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2654173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Revenues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$109,000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$112,000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$113,000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$113,000 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659739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Revenues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$883,000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$1,003,000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$1,036,000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$1,073,000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68665355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2336600"/>
                  </a:ext>
                </a:extLst>
              </a:tr>
              <a:tr h="23342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 Cash Flow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($114,000)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$36,000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$48,000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754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70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D49E-F410-3A59-7939-C1A8219B3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33" y="594358"/>
            <a:ext cx="2599267" cy="5806441"/>
          </a:xfrm>
        </p:spPr>
        <p:txBody>
          <a:bodyPr>
            <a:normAutofit/>
          </a:bodyPr>
          <a:lstStyle/>
          <a:p>
            <a:r>
              <a:rPr lang="en-US" sz="2800" dirty="0"/>
              <a:t>Pool Fund balance Forecast Under Recommended Fees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5B6D5-00D7-C6EA-55C0-DE392A1E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96CC5-B4E6-BBA3-B140-CF7CA13F2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136" y="405122"/>
            <a:ext cx="8900931" cy="60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11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74F846-3BB5-C1CB-C14D-0E4E41096E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312C8F-70B1-F1DE-2F89-AC3627315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891" y="5706737"/>
            <a:ext cx="4472709" cy="907886"/>
          </a:xfrm>
        </p:spPr>
        <p:txBody>
          <a:bodyPr>
            <a:normAutofit/>
          </a:bodyPr>
          <a:lstStyle/>
          <a:p>
            <a:r>
              <a:rPr lang="en-US" dirty="0"/>
              <a:t>Eric Callocchia</a:t>
            </a:r>
          </a:p>
          <a:p>
            <a:r>
              <a:rPr lang="en-US" dirty="0"/>
              <a:t>ecallocchia@newgenstrategies.net</a:t>
            </a:r>
          </a:p>
          <a:p>
            <a:endParaRPr lang="en-US" dirty="0"/>
          </a:p>
        </p:txBody>
      </p:sp>
      <p:pic>
        <p:nvPicPr>
          <p:cNvPr id="17" name="Picture Placeholder 16" descr="A group of people with question marks on their forehead&#10;&#10;Description automatically generated">
            <a:extLst>
              <a:ext uri="{FF2B5EF4-FFF2-40B4-BE49-F238E27FC236}">
                <a16:creationId xmlns:a16="http://schemas.microsoft.com/office/drawing/2014/main" id="{A749A136-BAA2-09B5-0155-F3853328D5E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" r="76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780264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xt Layouts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mages / Data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mparisons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xt/Image Splits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ransitions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onclusions">
  <a:themeElements>
    <a:clrScheme name="NewG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622C"/>
      </a:accent1>
      <a:accent2>
        <a:srgbClr val="8FAD50"/>
      </a:accent2>
      <a:accent3>
        <a:srgbClr val="706F6F"/>
      </a:accent3>
      <a:accent4>
        <a:srgbClr val="ABA9A9"/>
      </a:accent4>
      <a:accent5>
        <a:srgbClr val="245F82"/>
      </a:accent5>
      <a:accent6>
        <a:srgbClr val="FAB1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4C3FF7FCAC2D48A2FB432260F19595" ma:contentTypeVersion="13" ma:contentTypeDescription="Create a new document." ma:contentTypeScope="" ma:versionID="b202614db2a5c75e9a66ad0617f3dc9a">
  <xsd:schema xmlns:xsd="http://www.w3.org/2001/XMLSchema" xmlns:xs="http://www.w3.org/2001/XMLSchema" xmlns:p="http://schemas.microsoft.com/office/2006/metadata/properties" xmlns:ns3="ff3c1a94-7e67-40a4-be0f-60796fe60b08" xmlns:ns4="8fecd709-82d2-4239-aac6-e3988e7d03f8" targetNamespace="http://schemas.microsoft.com/office/2006/metadata/properties" ma:root="true" ma:fieldsID="df21533009f956a89a9e9fa1212f4d5a" ns3:_="" ns4:_="">
    <xsd:import namespace="ff3c1a94-7e67-40a4-be0f-60796fe60b08"/>
    <xsd:import namespace="8fecd709-82d2-4239-aac6-e3988e7d03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3c1a94-7e67-40a4-be0f-60796fe60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ecd709-82d2-4239-aac6-e3988e7d03f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01C43A-3EB3-4AF1-BBB7-796F4001C4B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ff3c1a94-7e67-40a4-be0f-60796fe60b08"/>
    <ds:schemaRef ds:uri="http://purl.org/dc/elements/1.1/"/>
    <ds:schemaRef ds:uri="8fecd709-82d2-4239-aac6-e3988e7d03f8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3E4F04-08BB-46EE-83C4-028E7AD3E1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AE12ED-9C85-4A8E-9A0D-DAEECA6F0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3c1a94-7e67-40a4-be0f-60796fe60b08"/>
    <ds:schemaRef ds:uri="8fecd709-82d2-4239-aac6-e3988e7d03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5111</TotalTime>
  <Words>917</Words>
  <Application>Microsoft Office PowerPoint</Application>
  <PresentationFormat>Widescreen</PresentationFormat>
  <Paragraphs>328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Title Slide</vt:lpstr>
      <vt:lpstr>Text Layouts</vt:lpstr>
      <vt:lpstr>Images / Data</vt:lpstr>
      <vt:lpstr>Comparisons</vt:lpstr>
      <vt:lpstr>Text/Image Splits</vt:lpstr>
      <vt:lpstr>Transitions</vt:lpstr>
      <vt:lpstr>Conclusions</vt:lpstr>
      <vt:lpstr>Pool Utility Update Township of Verona Presentation to the Mayor and Council</vt:lpstr>
      <vt:lpstr>Presentation Agenda</vt:lpstr>
      <vt:lpstr>Pool Utility Study background</vt:lpstr>
      <vt:lpstr>Study Background</vt:lpstr>
      <vt:lpstr>NewGen’s 2024 Pool Fee Forecast</vt:lpstr>
      <vt:lpstr>2025 Update Scope of Work</vt:lpstr>
      <vt:lpstr>2025 Pool Results</vt:lpstr>
      <vt:lpstr>2025 Forecasted vs.  2025 Actual Pool Results</vt:lpstr>
      <vt:lpstr>Updated Recommendations</vt:lpstr>
      <vt:lpstr>Key Items Impacting NewGen’s Updated Forecast</vt:lpstr>
      <vt:lpstr>Updated 2025 Pool Fee Forecast</vt:lpstr>
      <vt:lpstr>Cash Flow Forecast</vt:lpstr>
      <vt:lpstr>Updated Cash Flow Forecast</vt:lpstr>
      <vt:lpstr>Pool Fund balance Forecast Under Recommended Fees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NewGen</dc:creator>
  <cp:lastModifiedBy>Jennifer Kiernan</cp:lastModifiedBy>
  <cp:revision>229</cp:revision>
  <cp:lastPrinted>2019-09-05T16:36:28Z</cp:lastPrinted>
  <dcterms:created xsi:type="dcterms:W3CDTF">2019-09-01T14:35:10Z</dcterms:created>
  <dcterms:modified xsi:type="dcterms:W3CDTF">2025-11-08T17:25:47Z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0x010100644C3FF7FCAC2D48A2FB432260F19595</vt:lpwstr>
  </property>
</Properties>
</file>